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259" r:id="rId2"/>
    <p:sldId id="257" r:id="rId3"/>
    <p:sldId id="260" r:id="rId4"/>
    <p:sldId id="258" r:id="rId5"/>
    <p:sldId id="262" r:id="rId6"/>
    <p:sldId id="263" r:id="rId7"/>
    <p:sldId id="264" r:id="rId8"/>
    <p:sldId id="275" r:id="rId9"/>
    <p:sldId id="271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A356F-28AD-4628-AD42-B668DA30C478}" v="12" dt="2024-03-18T20:26:3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6CDF6-1F0C-4F93-83A4-4B96A2D0CD9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F9129B1-9622-4F33-8244-84FC245AD46D}">
      <dgm:prSet phldrT="[Testo]"/>
      <dgm:spPr/>
      <dgm:t>
        <a:bodyPr/>
        <a:lstStyle/>
        <a:p>
          <a:r>
            <a:rPr lang="it-IT" dirty="0"/>
            <a:t>il concetto del </a:t>
          </a:r>
          <a:r>
            <a:rPr lang="it-IT" dirty="0" err="1"/>
            <a:t>Buen</a:t>
          </a:r>
          <a:r>
            <a:rPr lang="it-IT" dirty="0"/>
            <a:t> </a:t>
          </a:r>
          <a:r>
            <a:rPr lang="it-IT" dirty="0" err="1"/>
            <a:t>Vivir</a:t>
          </a:r>
          <a:endParaRPr lang="it-IT" dirty="0"/>
        </a:p>
      </dgm:t>
    </dgm:pt>
    <dgm:pt modelId="{7DB235BC-B782-415A-ACE5-AE920097DCAE}" type="parTrans" cxnId="{988453E7-8247-4FC1-8ADF-DEF8416B9B46}">
      <dgm:prSet/>
      <dgm:spPr/>
      <dgm:t>
        <a:bodyPr/>
        <a:lstStyle/>
        <a:p>
          <a:endParaRPr lang="it-IT"/>
        </a:p>
      </dgm:t>
    </dgm:pt>
    <dgm:pt modelId="{A9607931-ED51-4E4A-8B2C-5C51AE408FBB}" type="sibTrans" cxnId="{988453E7-8247-4FC1-8ADF-DEF8416B9B46}">
      <dgm:prSet/>
      <dgm:spPr/>
      <dgm:t>
        <a:bodyPr/>
        <a:lstStyle/>
        <a:p>
          <a:endParaRPr lang="it-IT"/>
        </a:p>
      </dgm:t>
    </dgm:pt>
    <dgm:pt modelId="{D27C90B5-D414-48E4-8116-526A8FA26F36}">
      <dgm:prSet phldrT="[Testo]"/>
      <dgm:spPr/>
      <dgm:t>
        <a:bodyPr/>
        <a:lstStyle/>
        <a:p>
          <a:r>
            <a:rPr lang="it-IT" dirty="0"/>
            <a:t>Benessere </a:t>
          </a:r>
        </a:p>
        <a:p>
          <a:r>
            <a:rPr lang="it-IT"/>
            <a:t>e </a:t>
          </a:r>
        </a:p>
        <a:p>
          <a:r>
            <a:rPr lang="it-IT"/>
            <a:t>SPV</a:t>
          </a:r>
          <a:endParaRPr lang="it-IT" dirty="0"/>
        </a:p>
      </dgm:t>
    </dgm:pt>
    <dgm:pt modelId="{95C82588-488C-4FDF-BB20-2DFC52A1847B}" type="parTrans" cxnId="{27D0B3F6-B791-4BAD-A8A9-F8FD38330772}">
      <dgm:prSet/>
      <dgm:spPr/>
      <dgm:t>
        <a:bodyPr/>
        <a:lstStyle/>
        <a:p>
          <a:endParaRPr lang="it-IT"/>
        </a:p>
      </dgm:t>
    </dgm:pt>
    <dgm:pt modelId="{56127846-6501-4D25-A217-49FE67E1E8C7}" type="sibTrans" cxnId="{27D0B3F6-B791-4BAD-A8A9-F8FD38330772}">
      <dgm:prSet/>
      <dgm:spPr/>
      <dgm:t>
        <a:bodyPr/>
        <a:lstStyle/>
        <a:p>
          <a:endParaRPr lang="it-IT"/>
        </a:p>
      </dgm:t>
    </dgm:pt>
    <dgm:pt modelId="{89BD3181-D53D-4229-B170-F505972ADD70}">
      <dgm:prSet phldrT="[Testo]"/>
      <dgm:spPr/>
      <dgm:t>
        <a:bodyPr/>
        <a:lstStyle/>
        <a:p>
          <a:r>
            <a:rPr lang="it-IT" dirty="0"/>
            <a:t>il Counseling a Mediazione Naturale</a:t>
          </a:r>
        </a:p>
      </dgm:t>
    </dgm:pt>
    <dgm:pt modelId="{0985E5B7-4AC0-4656-AA88-68735320A043}" type="parTrans" cxnId="{7681672E-98A2-4586-B7E4-96D674FD87E4}">
      <dgm:prSet/>
      <dgm:spPr/>
      <dgm:t>
        <a:bodyPr/>
        <a:lstStyle/>
        <a:p>
          <a:endParaRPr lang="it-IT"/>
        </a:p>
      </dgm:t>
    </dgm:pt>
    <dgm:pt modelId="{D0E7E6FA-A87E-4CBD-AD53-F3D663F5983C}" type="sibTrans" cxnId="{7681672E-98A2-4586-B7E4-96D674FD87E4}">
      <dgm:prSet/>
      <dgm:spPr/>
      <dgm:t>
        <a:bodyPr/>
        <a:lstStyle/>
        <a:p>
          <a:endParaRPr lang="it-IT"/>
        </a:p>
      </dgm:t>
    </dgm:pt>
    <dgm:pt modelId="{2FB5BB87-053E-4060-9243-06A9C565BE4E}" type="pres">
      <dgm:prSet presAssocID="{D1A6CDF6-1F0C-4F93-83A4-4B96A2D0CD91}" presName="compositeShape" presStyleCnt="0">
        <dgm:presLayoutVars>
          <dgm:chMax val="7"/>
          <dgm:dir/>
          <dgm:resizeHandles val="exact"/>
        </dgm:presLayoutVars>
      </dgm:prSet>
      <dgm:spPr/>
    </dgm:pt>
    <dgm:pt modelId="{E031A6A5-A5BC-49DB-A77C-25A9C67728E4}" type="pres">
      <dgm:prSet presAssocID="{0F9129B1-9622-4F33-8244-84FC245AD46D}" presName="circ1" presStyleLbl="vennNode1" presStyleIdx="0" presStyleCnt="3"/>
      <dgm:spPr/>
    </dgm:pt>
    <dgm:pt modelId="{47802C9E-29E3-4991-B088-E4B2559448FF}" type="pres">
      <dgm:prSet presAssocID="{0F9129B1-9622-4F33-8244-84FC245AD4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3E5BBE-D3BD-4E9C-BE65-9AEC66A5450C}" type="pres">
      <dgm:prSet presAssocID="{D27C90B5-D414-48E4-8116-526A8FA26F36}" presName="circ2" presStyleLbl="vennNode1" presStyleIdx="1" presStyleCnt="3"/>
      <dgm:spPr/>
    </dgm:pt>
    <dgm:pt modelId="{5498A58E-C199-4EB6-B0EE-6D17E351553E}" type="pres">
      <dgm:prSet presAssocID="{D27C90B5-D414-48E4-8116-526A8FA26F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73B993-4006-46E1-AE87-F357F69807E8}" type="pres">
      <dgm:prSet presAssocID="{89BD3181-D53D-4229-B170-F505972ADD70}" presName="circ3" presStyleLbl="vennNode1" presStyleIdx="2" presStyleCnt="3" custLinFactNeighborX="861" custLinFactNeighborY="-2059"/>
      <dgm:spPr/>
    </dgm:pt>
    <dgm:pt modelId="{B67D4F5C-E153-496E-8112-6F7770DB6207}" type="pres">
      <dgm:prSet presAssocID="{89BD3181-D53D-4229-B170-F505972ADD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C3B3000-CCA7-4B18-BB1D-FBB45B499136}" type="presOf" srcId="{D27C90B5-D414-48E4-8116-526A8FA26F36}" destId="{5498A58E-C199-4EB6-B0EE-6D17E351553E}" srcOrd="1" destOrd="0" presId="urn:microsoft.com/office/officeart/2005/8/layout/venn1"/>
    <dgm:cxn modelId="{7681672E-98A2-4586-B7E4-96D674FD87E4}" srcId="{D1A6CDF6-1F0C-4F93-83A4-4B96A2D0CD91}" destId="{89BD3181-D53D-4229-B170-F505972ADD70}" srcOrd="2" destOrd="0" parTransId="{0985E5B7-4AC0-4656-AA88-68735320A043}" sibTransId="{D0E7E6FA-A87E-4CBD-AD53-F3D663F5983C}"/>
    <dgm:cxn modelId="{395D2D4E-35FC-4CE5-AB12-B72CE31B27AD}" type="presOf" srcId="{0F9129B1-9622-4F33-8244-84FC245AD46D}" destId="{E031A6A5-A5BC-49DB-A77C-25A9C67728E4}" srcOrd="0" destOrd="0" presId="urn:microsoft.com/office/officeart/2005/8/layout/venn1"/>
    <dgm:cxn modelId="{9C292555-EDF6-41AF-B870-23607F96387E}" type="presOf" srcId="{D1A6CDF6-1F0C-4F93-83A4-4B96A2D0CD91}" destId="{2FB5BB87-053E-4060-9243-06A9C565BE4E}" srcOrd="0" destOrd="0" presId="urn:microsoft.com/office/officeart/2005/8/layout/venn1"/>
    <dgm:cxn modelId="{3CACC3AF-2355-4D49-B0D7-25F64F1043E0}" type="presOf" srcId="{89BD3181-D53D-4229-B170-F505972ADD70}" destId="{B67D4F5C-E153-496E-8112-6F7770DB6207}" srcOrd="1" destOrd="0" presId="urn:microsoft.com/office/officeart/2005/8/layout/venn1"/>
    <dgm:cxn modelId="{06D9B4B1-39A9-4422-AAD4-44DA81D2FDAA}" type="presOf" srcId="{0F9129B1-9622-4F33-8244-84FC245AD46D}" destId="{47802C9E-29E3-4991-B088-E4B2559448FF}" srcOrd="1" destOrd="0" presId="urn:microsoft.com/office/officeart/2005/8/layout/venn1"/>
    <dgm:cxn modelId="{D82D5EC8-E354-4F21-82BC-AB1C2D910FD8}" type="presOf" srcId="{D27C90B5-D414-48E4-8116-526A8FA26F36}" destId="{223E5BBE-D3BD-4E9C-BE65-9AEC66A5450C}" srcOrd="0" destOrd="0" presId="urn:microsoft.com/office/officeart/2005/8/layout/venn1"/>
    <dgm:cxn modelId="{40C6F9E1-7F91-4B23-B563-24027AEEB5F9}" type="presOf" srcId="{89BD3181-D53D-4229-B170-F505972ADD70}" destId="{D373B993-4006-46E1-AE87-F357F69807E8}" srcOrd="0" destOrd="0" presId="urn:microsoft.com/office/officeart/2005/8/layout/venn1"/>
    <dgm:cxn modelId="{988453E7-8247-4FC1-8ADF-DEF8416B9B46}" srcId="{D1A6CDF6-1F0C-4F93-83A4-4B96A2D0CD91}" destId="{0F9129B1-9622-4F33-8244-84FC245AD46D}" srcOrd="0" destOrd="0" parTransId="{7DB235BC-B782-415A-ACE5-AE920097DCAE}" sibTransId="{A9607931-ED51-4E4A-8B2C-5C51AE408FBB}"/>
    <dgm:cxn modelId="{27D0B3F6-B791-4BAD-A8A9-F8FD38330772}" srcId="{D1A6CDF6-1F0C-4F93-83A4-4B96A2D0CD91}" destId="{D27C90B5-D414-48E4-8116-526A8FA26F36}" srcOrd="1" destOrd="0" parTransId="{95C82588-488C-4FDF-BB20-2DFC52A1847B}" sibTransId="{56127846-6501-4D25-A217-49FE67E1E8C7}"/>
    <dgm:cxn modelId="{FCB1235F-7970-4EA4-9985-8C266A75F5AF}" type="presParOf" srcId="{2FB5BB87-053E-4060-9243-06A9C565BE4E}" destId="{E031A6A5-A5BC-49DB-A77C-25A9C67728E4}" srcOrd="0" destOrd="0" presId="urn:microsoft.com/office/officeart/2005/8/layout/venn1"/>
    <dgm:cxn modelId="{D60B115E-0BF0-40F2-A22D-4A667C341726}" type="presParOf" srcId="{2FB5BB87-053E-4060-9243-06A9C565BE4E}" destId="{47802C9E-29E3-4991-B088-E4B2559448FF}" srcOrd="1" destOrd="0" presId="urn:microsoft.com/office/officeart/2005/8/layout/venn1"/>
    <dgm:cxn modelId="{E0206692-5377-4DD6-A40F-68967598A119}" type="presParOf" srcId="{2FB5BB87-053E-4060-9243-06A9C565BE4E}" destId="{223E5BBE-D3BD-4E9C-BE65-9AEC66A5450C}" srcOrd="2" destOrd="0" presId="urn:microsoft.com/office/officeart/2005/8/layout/venn1"/>
    <dgm:cxn modelId="{8D2B3903-65E2-4C93-B68A-A120EFE06028}" type="presParOf" srcId="{2FB5BB87-053E-4060-9243-06A9C565BE4E}" destId="{5498A58E-C199-4EB6-B0EE-6D17E351553E}" srcOrd="3" destOrd="0" presId="urn:microsoft.com/office/officeart/2005/8/layout/venn1"/>
    <dgm:cxn modelId="{FAD996B4-3534-45C7-A24B-50F3D0BD471C}" type="presParOf" srcId="{2FB5BB87-053E-4060-9243-06A9C565BE4E}" destId="{D373B993-4006-46E1-AE87-F357F69807E8}" srcOrd="4" destOrd="0" presId="urn:microsoft.com/office/officeart/2005/8/layout/venn1"/>
    <dgm:cxn modelId="{C0D14BE7-D650-46D9-80B4-B5161E27F8E6}" type="presParOf" srcId="{2FB5BB87-053E-4060-9243-06A9C565BE4E}" destId="{B67D4F5C-E153-496E-8112-6F7770DB62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3496E-0161-48DA-9F51-ECAD5DBFF99D}" type="doc">
      <dgm:prSet loTypeId="urn:microsoft.com/office/officeart/2005/8/layout/pyramid4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70F7228-9219-41CF-A6F5-1865EA49F6B1}">
      <dgm:prSet phldrT="[Testo]" custT="1"/>
      <dgm:spPr/>
      <dgm:t>
        <a:bodyPr/>
        <a:lstStyle/>
        <a:p>
          <a:r>
            <a:rPr lang="it-IT" sz="1800" b="1" kern="1200" dirty="0">
              <a:latin typeface="Segoe UI"/>
              <a:ea typeface="+mn-ea"/>
              <a:cs typeface="+mn-cs"/>
            </a:rPr>
            <a:t>BUEN VIVIR</a:t>
          </a:r>
        </a:p>
        <a:p>
          <a:r>
            <a:rPr lang="it-IT" sz="1800" b="1" kern="1200" dirty="0">
              <a:solidFill>
                <a:srgbClr val="FF0000"/>
              </a:solidFill>
            </a:rPr>
            <a:t>Armonia e Giustizia tra uomini e con la natura</a:t>
          </a:r>
        </a:p>
      </dgm:t>
    </dgm:pt>
    <dgm:pt modelId="{BF3D7F14-0AF0-4079-84B6-B9A27C69D6E4}" type="parTrans" cxnId="{58061878-F06D-44EF-96D2-F6CFAB905843}">
      <dgm:prSet/>
      <dgm:spPr/>
      <dgm:t>
        <a:bodyPr/>
        <a:lstStyle/>
        <a:p>
          <a:endParaRPr lang="it-IT"/>
        </a:p>
      </dgm:t>
    </dgm:pt>
    <dgm:pt modelId="{F81A1CBE-4C07-4F62-9D3F-49AA90EBF6A7}" type="sibTrans" cxnId="{58061878-F06D-44EF-96D2-F6CFAB905843}">
      <dgm:prSet/>
      <dgm:spPr/>
      <dgm:t>
        <a:bodyPr/>
        <a:lstStyle/>
        <a:p>
          <a:endParaRPr lang="it-IT"/>
        </a:p>
      </dgm:t>
    </dgm:pt>
    <dgm:pt modelId="{37622E01-5665-4073-8C25-482F799B4FA6}">
      <dgm:prSet phldrT="[Tes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Segoe UI"/>
              <a:ea typeface="+mn-ea"/>
              <a:cs typeface="+mn-cs"/>
            </a:rPr>
            <a:t>C.M.N.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</a:rPr>
            <a:t>Attenzione al rapporto e contatto con Sé-Altri-Natura</a:t>
          </a:r>
        </a:p>
      </dgm:t>
    </dgm:pt>
    <dgm:pt modelId="{7E22D974-FD9F-49E0-9F99-6B5A3BD3F8E2}" type="parTrans" cxnId="{65FF7948-3181-477A-9704-7CB8B29953E3}">
      <dgm:prSet/>
      <dgm:spPr/>
      <dgm:t>
        <a:bodyPr/>
        <a:lstStyle/>
        <a:p>
          <a:endParaRPr lang="it-IT"/>
        </a:p>
      </dgm:t>
    </dgm:pt>
    <dgm:pt modelId="{53E4BD0C-C51D-4EBC-B8C4-01642ED1C94F}" type="sibTrans" cxnId="{65FF7948-3181-477A-9704-7CB8B29953E3}">
      <dgm:prSet/>
      <dgm:spPr/>
      <dgm:t>
        <a:bodyPr/>
        <a:lstStyle/>
        <a:p>
          <a:endParaRPr lang="it-IT"/>
        </a:p>
      </dgm:t>
    </dgm:pt>
    <dgm:pt modelId="{B905AECD-BE07-4611-803E-4EBFBBD868DA}">
      <dgm:prSet phldrT="[Testo]"/>
      <dgm:spPr/>
      <dgm:t>
        <a:bodyPr/>
        <a:lstStyle/>
        <a:p>
          <a:r>
            <a:rPr lang="it-IT" b="1" dirty="0"/>
            <a:t>LAVORO SOCIALE </a:t>
          </a:r>
        </a:p>
        <a:p>
          <a:r>
            <a:rPr lang="it-IT" b="1" dirty="0"/>
            <a:t>E</a:t>
          </a:r>
        </a:p>
        <a:p>
          <a:r>
            <a:rPr lang="it-IT" b="1" dirty="0"/>
            <a:t>SPV</a:t>
          </a:r>
        </a:p>
      </dgm:t>
    </dgm:pt>
    <dgm:pt modelId="{F85C2FB3-D82A-40FE-B357-FFE461A03BDB}" type="parTrans" cxnId="{61EC4093-1B48-4D45-8CA8-B974F33BED5C}">
      <dgm:prSet/>
      <dgm:spPr/>
      <dgm:t>
        <a:bodyPr/>
        <a:lstStyle/>
        <a:p>
          <a:endParaRPr lang="it-IT"/>
        </a:p>
      </dgm:t>
    </dgm:pt>
    <dgm:pt modelId="{EA4468B8-3EFE-42AF-9446-369BB6E8B9C4}" type="sibTrans" cxnId="{61EC4093-1B48-4D45-8CA8-B974F33BED5C}">
      <dgm:prSet/>
      <dgm:spPr/>
      <dgm:t>
        <a:bodyPr/>
        <a:lstStyle/>
        <a:p>
          <a:endParaRPr lang="it-IT"/>
        </a:p>
      </dgm:t>
    </dgm:pt>
    <dgm:pt modelId="{EE4741A2-5B66-4169-9ECF-1C0FE2F163C5}">
      <dgm:prSet phldrT="[Testo]" custT="1"/>
      <dgm:spPr/>
      <dgm:t>
        <a:bodyPr/>
        <a:lstStyle/>
        <a:p>
          <a:r>
            <a:rPr lang="it-IT" sz="1800" b="1" dirty="0"/>
            <a:t>BENESSERE</a:t>
          </a:r>
        </a:p>
        <a:p>
          <a:r>
            <a:rPr lang="it-IT" sz="1600" b="1" dirty="0">
              <a:solidFill>
                <a:srgbClr val="FF0000"/>
              </a:solidFill>
            </a:rPr>
            <a:t>Vicinanza a se stessi</a:t>
          </a:r>
        </a:p>
        <a:p>
          <a:r>
            <a:rPr lang="it-IT" sz="1600" b="1" dirty="0">
              <a:solidFill>
                <a:srgbClr val="FF0000"/>
              </a:solidFill>
            </a:rPr>
            <a:t>Crescita personale</a:t>
          </a:r>
        </a:p>
        <a:p>
          <a:r>
            <a:rPr lang="it-IT" sz="1600" b="1" dirty="0">
              <a:solidFill>
                <a:srgbClr val="FF0000"/>
              </a:solidFill>
            </a:rPr>
            <a:t>Relazione sociale e naturale</a:t>
          </a:r>
        </a:p>
        <a:p>
          <a:endParaRPr lang="it-IT" sz="1600" dirty="0">
            <a:solidFill>
              <a:srgbClr val="FF0000"/>
            </a:solidFill>
          </a:endParaRPr>
        </a:p>
        <a:p>
          <a:endParaRPr lang="it-IT" sz="500" dirty="0">
            <a:solidFill>
              <a:srgbClr val="FF0000"/>
            </a:solidFill>
          </a:endParaRPr>
        </a:p>
        <a:p>
          <a:endParaRPr lang="it-IT" sz="500" dirty="0">
            <a:solidFill>
              <a:srgbClr val="FF0000"/>
            </a:solidFill>
          </a:endParaRPr>
        </a:p>
        <a:p>
          <a:endParaRPr lang="it-IT" sz="500" dirty="0">
            <a:solidFill>
              <a:srgbClr val="FF0000"/>
            </a:solidFill>
          </a:endParaRPr>
        </a:p>
        <a:p>
          <a:endParaRPr lang="it-IT" sz="500" dirty="0"/>
        </a:p>
      </dgm:t>
    </dgm:pt>
    <dgm:pt modelId="{7DE8E997-2CEE-4994-9384-D4C64AA12318}" type="parTrans" cxnId="{335BFEED-0246-48F5-B62E-BB2C3C2BB708}">
      <dgm:prSet/>
      <dgm:spPr/>
      <dgm:t>
        <a:bodyPr/>
        <a:lstStyle/>
        <a:p>
          <a:endParaRPr lang="it-IT"/>
        </a:p>
      </dgm:t>
    </dgm:pt>
    <dgm:pt modelId="{BCA7FE4B-3B7D-4BED-8A93-D3CCECBD8EC4}" type="sibTrans" cxnId="{335BFEED-0246-48F5-B62E-BB2C3C2BB708}">
      <dgm:prSet/>
      <dgm:spPr/>
      <dgm:t>
        <a:bodyPr/>
        <a:lstStyle/>
        <a:p>
          <a:endParaRPr lang="it-IT"/>
        </a:p>
      </dgm:t>
    </dgm:pt>
    <dgm:pt modelId="{5AA00174-3DF6-4502-B2F7-3DB68337545B}" type="pres">
      <dgm:prSet presAssocID="{F6C3496E-0161-48DA-9F51-ECAD5DBFF99D}" presName="compositeShape" presStyleCnt="0">
        <dgm:presLayoutVars>
          <dgm:chMax val="9"/>
          <dgm:dir/>
          <dgm:resizeHandles val="exact"/>
        </dgm:presLayoutVars>
      </dgm:prSet>
      <dgm:spPr/>
    </dgm:pt>
    <dgm:pt modelId="{8698F7F4-B190-4922-961B-96DFBC40E1FF}" type="pres">
      <dgm:prSet presAssocID="{F6C3496E-0161-48DA-9F51-ECAD5DBFF99D}" presName="triangle1" presStyleLbl="node1" presStyleIdx="0" presStyleCnt="4">
        <dgm:presLayoutVars>
          <dgm:bulletEnabled val="1"/>
        </dgm:presLayoutVars>
      </dgm:prSet>
      <dgm:spPr/>
    </dgm:pt>
    <dgm:pt modelId="{A2F77D38-8EE6-4C6B-8875-14EFEC953673}" type="pres">
      <dgm:prSet presAssocID="{F6C3496E-0161-48DA-9F51-ECAD5DBFF99D}" presName="triangle2" presStyleLbl="node1" presStyleIdx="1" presStyleCnt="4">
        <dgm:presLayoutVars>
          <dgm:bulletEnabled val="1"/>
        </dgm:presLayoutVars>
      </dgm:prSet>
      <dgm:spPr/>
    </dgm:pt>
    <dgm:pt modelId="{14155505-BB15-49DF-9E0A-3A9FA111E89C}" type="pres">
      <dgm:prSet presAssocID="{F6C3496E-0161-48DA-9F51-ECAD5DBFF99D}" presName="triangle3" presStyleLbl="node1" presStyleIdx="2" presStyleCnt="4">
        <dgm:presLayoutVars>
          <dgm:bulletEnabled val="1"/>
        </dgm:presLayoutVars>
      </dgm:prSet>
      <dgm:spPr/>
    </dgm:pt>
    <dgm:pt modelId="{9A445D24-9297-4241-A72F-DCF32CA79AF6}" type="pres">
      <dgm:prSet presAssocID="{F6C3496E-0161-48DA-9F51-ECAD5DBFF99D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8C7EC02-4C5A-467E-BE6D-9C05471162CA}" type="presOf" srcId="{370F7228-9219-41CF-A6F5-1865EA49F6B1}" destId="{8698F7F4-B190-4922-961B-96DFBC40E1FF}" srcOrd="0" destOrd="0" presId="urn:microsoft.com/office/officeart/2005/8/layout/pyramid4"/>
    <dgm:cxn modelId="{6BFA3962-47CF-4A8D-9987-406442166113}" type="presOf" srcId="{F6C3496E-0161-48DA-9F51-ECAD5DBFF99D}" destId="{5AA00174-3DF6-4502-B2F7-3DB68337545B}" srcOrd="0" destOrd="0" presId="urn:microsoft.com/office/officeart/2005/8/layout/pyramid4"/>
    <dgm:cxn modelId="{21905068-B061-4FAC-B934-4A1348C1803B}" type="presOf" srcId="{B905AECD-BE07-4611-803E-4EBFBBD868DA}" destId="{14155505-BB15-49DF-9E0A-3A9FA111E89C}" srcOrd="0" destOrd="0" presId="urn:microsoft.com/office/officeart/2005/8/layout/pyramid4"/>
    <dgm:cxn modelId="{65FF7948-3181-477A-9704-7CB8B29953E3}" srcId="{F6C3496E-0161-48DA-9F51-ECAD5DBFF99D}" destId="{37622E01-5665-4073-8C25-482F799B4FA6}" srcOrd="1" destOrd="0" parTransId="{7E22D974-FD9F-49E0-9F99-6B5A3BD3F8E2}" sibTransId="{53E4BD0C-C51D-4EBC-B8C4-01642ED1C94F}"/>
    <dgm:cxn modelId="{18DC6155-125B-4365-BB6A-B4A4C0890776}" type="presOf" srcId="{EE4741A2-5B66-4169-9ECF-1C0FE2F163C5}" destId="{9A445D24-9297-4241-A72F-DCF32CA79AF6}" srcOrd="0" destOrd="0" presId="urn:microsoft.com/office/officeart/2005/8/layout/pyramid4"/>
    <dgm:cxn modelId="{58061878-F06D-44EF-96D2-F6CFAB905843}" srcId="{F6C3496E-0161-48DA-9F51-ECAD5DBFF99D}" destId="{370F7228-9219-41CF-A6F5-1865EA49F6B1}" srcOrd="0" destOrd="0" parTransId="{BF3D7F14-0AF0-4079-84B6-B9A27C69D6E4}" sibTransId="{F81A1CBE-4C07-4F62-9D3F-49AA90EBF6A7}"/>
    <dgm:cxn modelId="{CE78A691-95A7-47C7-B7AB-76ED54E9A84E}" type="presOf" srcId="{37622E01-5665-4073-8C25-482F799B4FA6}" destId="{A2F77D38-8EE6-4C6B-8875-14EFEC953673}" srcOrd="0" destOrd="0" presId="urn:microsoft.com/office/officeart/2005/8/layout/pyramid4"/>
    <dgm:cxn modelId="{61EC4093-1B48-4D45-8CA8-B974F33BED5C}" srcId="{F6C3496E-0161-48DA-9F51-ECAD5DBFF99D}" destId="{B905AECD-BE07-4611-803E-4EBFBBD868DA}" srcOrd="2" destOrd="0" parTransId="{F85C2FB3-D82A-40FE-B357-FFE461A03BDB}" sibTransId="{EA4468B8-3EFE-42AF-9446-369BB6E8B9C4}"/>
    <dgm:cxn modelId="{335BFEED-0246-48F5-B62E-BB2C3C2BB708}" srcId="{F6C3496E-0161-48DA-9F51-ECAD5DBFF99D}" destId="{EE4741A2-5B66-4169-9ECF-1C0FE2F163C5}" srcOrd="3" destOrd="0" parTransId="{7DE8E997-2CEE-4994-9384-D4C64AA12318}" sibTransId="{BCA7FE4B-3B7D-4BED-8A93-D3CCECBD8EC4}"/>
    <dgm:cxn modelId="{D5293A1D-B773-4E1C-885D-358394DBB87B}" type="presParOf" srcId="{5AA00174-3DF6-4502-B2F7-3DB68337545B}" destId="{8698F7F4-B190-4922-961B-96DFBC40E1FF}" srcOrd="0" destOrd="0" presId="urn:microsoft.com/office/officeart/2005/8/layout/pyramid4"/>
    <dgm:cxn modelId="{8DCFC4F0-8D80-443B-B430-CB7AEA3B93D2}" type="presParOf" srcId="{5AA00174-3DF6-4502-B2F7-3DB68337545B}" destId="{A2F77D38-8EE6-4C6B-8875-14EFEC953673}" srcOrd="1" destOrd="0" presId="urn:microsoft.com/office/officeart/2005/8/layout/pyramid4"/>
    <dgm:cxn modelId="{5E8039B3-CDB6-4931-ABC4-A0FA8A47370F}" type="presParOf" srcId="{5AA00174-3DF6-4502-B2F7-3DB68337545B}" destId="{14155505-BB15-49DF-9E0A-3A9FA111E89C}" srcOrd="2" destOrd="0" presId="urn:microsoft.com/office/officeart/2005/8/layout/pyramid4"/>
    <dgm:cxn modelId="{0EE5B480-8FD8-4A2E-82BB-53F0447F4812}" type="presParOf" srcId="{5AA00174-3DF6-4502-B2F7-3DB68337545B}" destId="{9A445D24-9297-4241-A72F-DCF32CA79AF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1A6A5-A5BC-49DB-A77C-25A9C67728E4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il concetto del </a:t>
          </a:r>
          <a:r>
            <a:rPr lang="it-IT" sz="2700" kern="1200" dirty="0" err="1"/>
            <a:t>Buen</a:t>
          </a:r>
          <a:r>
            <a:rPr lang="it-IT" sz="2700" kern="1200" dirty="0"/>
            <a:t> </a:t>
          </a:r>
          <a:r>
            <a:rPr lang="it-IT" sz="2700" kern="1200" dirty="0" err="1"/>
            <a:t>Vivir</a:t>
          </a:r>
          <a:endParaRPr lang="it-IT" sz="2700" kern="1200" dirty="0"/>
        </a:p>
      </dsp:txBody>
      <dsp:txXfrm>
        <a:off x="2871893" y="636693"/>
        <a:ext cx="2384213" cy="1463040"/>
      </dsp:txXfrm>
    </dsp:sp>
    <dsp:sp modelId="{223E5BBE-D3BD-4E9C-BE65-9AEC66A5450C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Benessere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e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SPV</a:t>
          </a:r>
          <a:endParaRPr lang="it-IT" sz="2700" kern="1200" dirty="0"/>
        </a:p>
      </dsp:txBody>
      <dsp:txXfrm>
        <a:off x="4605866" y="2939626"/>
        <a:ext cx="1950720" cy="1788160"/>
      </dsp:txXfrm>
    </dsp:sp>
    <dsp:sp modelId="{D373B993-4006-46E1-AE87-F357F69807E8}">
      <dsp:nvSpPr>
        <dsp:cNvPr id="0" name=""/>
        <dsp:cNvSpPr/>
      </dsp:nvSpPr>
      <dsp:spPr>
        <a:xfrm>
          <a:off x="1293251" y="2032791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il Counseling a Mediazione Naturale</a:t>
          </a:r>
        </a:p>
      </dsp:txBody>
      <dsp:txXfrm>
        <a:off x="1599406" y="2872684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8F7F4-B190-4922-961B-96DFBC40E1FF}">
      <dsp:nvSpPr>
        <dsp:cNvPr id="0" name=""/>
        <dsp:cNvSpPr/>
      </dsp:nvSpPr>
      <dsp:spPr>
        <a:xfrm>
          <a:off x="4381500" y="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Segoe UI"/>
              <a:ea typeface="+mn-ea"/>
              <a:cs typeface="+mn-cs"/>
            </a:rPr>
            <a:t>BUEN VIVIR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</a:rPr>
            <a:t>Armonia e Giustizia tra uomini e con la natura</a:t>
          </a:r>
        </a:p>
      </dsp:txBody>
      <dsp:txXfrm>
        <a:off x="5238750" y="1714500"/>
        <a:ext cx="1714500" cy="1714500"/>
      </dsp:txXfrm>
    </dsp:sp>
    <dsp:sp modelId="{A2F77D38-8EE6-4C6B-8875-14EFEC953673}">
      <dsp:nvSpPr>
        <dsp:cNvPr id="0" name=""/>
        <dsp:cNvSpPr/>
      </dsp:nvSpPr>
      <dsp:spPr>
        <a:xfrm>
          <a:off x="2667000" y="342900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Segoe UI"/>
              <a:ea typeface="+mn-ea"/>
              <a:cs typeface="+mn-cs"/>
            </a:rPr>
            <a:t>C.M.N.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</a:rPr>
            <a:t>Attenzione al rapporto e contatto con Sé-Altri-Natura</a:t>
          </a:r>
        </a:p>
      </dsp:txBody>
      <dsp:txXfrm>
        <a:off x="3524250" y="5143500"/>
        <a:ext cx="1714500" cy="1714500"/>
      </dsp:txXfrm>
    </dsp:sp>
    <dsp:sp modelId="{14155505-BB15-49DF-9E0A-3A9FA111E89C}">
      <dsp:nvSpPr>
        <dsp:cNvPr id="0" name=""/>
        <dsp:cNvSpPr/>
      </dsp:nvSpPr>
      <dsp:spPr>
        <a:xfrm rot="10800000">
          <a:off x="4381500" y="342900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LAVORO SOCIALE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SPV</a:t>
          </a:r>
        </a:p>
      </dsp:txBody>
      <dsp:txXfrm rot="10800000">
        <a:off x="5238750" y="3429000"/>
        <a:ext cx="1714500" cy="1714500"/>
      </dsp:txXfrm>
    </dsp:sp>
    <dsp:sp modelId="{9A445D24-9297-4241-A72F-DCF32CA79AF6}">
      <dsp:nvSpPr>
        <dsp:cNvPr id="0" name=""/>
        <dsp:cNvSpPr/>
      </dsp:nvSpPr>
      <dsp:spPr>
        <a:xfrm>
          <a:off x="6096000" y="342900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BENESSERE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0000"/>
              </a:solidFill>
            </a:rPr>
            <a:t>Vicinanza a se stessi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0000"/>
              </a:solidFill>
            </a:rPr>
            <a:t>Crescita personale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0000"/>
              </a:solidFill>
            </a:rPr>
            <a:t>Relazione sociale e naturale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>
        <a:off x="6953250" y="5143500"/>
        <a:ext cx="1714500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175E-87AD-433F-BB59-A7DC4818D34B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BEB9-78CB-4C9A-BDC4-7439EB6D72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3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04A5-A4ED-37E7-4085-D7321116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A9B4B0E-4B15-7FDF-6E00-B31118536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26" y="5265094"/>
            <a:ext cx="5943074" cy="1592906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l"/>
            <a:endParaRPr lang="en-US" sz="4000" dirty="0"/>
          </a:p>
          <a:p>
            <a:r>
              <a:rPr lang="en-US" sz="4400" b="1" dirty="0">
                <a:solidFill>
                  <a:srgbClr val="00B050"/>
                </a:solidFill>
              </a:rPr>
              <a:t>La </a:t>
            </a:r>
            <a:r>
              <a:rPr lang="en-US" sz="4400" b="1" dirty="0" err="1">
                <a:solidFill>
                  <a:srgbClr val="00B050"/>
                </a:solidFill>
              </a:rPr>
              <a:t>Mediazione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Naturale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nei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processi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d’aiuto</a:t>
            </a:r>
            <a:r>
              <a:rPr lang="en-US" sz="44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un </a:t>
            </a:r>
            <a:r>
              <a:rPr lang="en-US" sz="4400" b="1" dirty="0" err="1">
                <a:solidFill>
                  <a:srgbClr val="00B050"/>
                </a:solidFill>
              </a:rPr>
              <a:t>triangolo</a:t>
            </a:r>
            <a:r>
              <a:rPr lang="en-US" sz="4400" b="1" dirty="0">
                <a:solidFill>
                  <a:srgbClr val="00B050"/>
                </a:solidFill>
              </a:rPr>
              <a:t> di </a:t>
            </a:r>
            <a:r>
              <a:rPr lang="en-US" sz="4400" b="1" dirty="0" err="1">
                <a:solidFill>
                  <a:srgbClr val="00B050"/>
                </a:solidFill>
              </a:rPr>
              <a:t>riflessioni</a:t>
            </a:r>
            <a:endParaRPr lang="en-US" sz="4400" b="1" dirty="0">
              <a:solidFill>
                <a:srgbClr val="00B050"/>
              </a:solidFill>
            </a:endParaRPr>
          </a:p>
          <a:p>
            <a:pPr algn="l"/>
            <a:r>
              <a:rPr lang="en-US" sz="4000" dirty="0"/>
              <a:t> </a:t>
            </a:r>
            <a:endParaRPr lang="en-US" sz="1800" dirty="0"/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D3803-7271-7692-4272-1547889CD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442762" y="404688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6ED8D7D-68BD-085F-D688-50110FA8A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18" y="3883144"/>
            <a:ext cx="2377099" cy="66684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8DB8B5C-1FFC-F148-E1BF-D4475E184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" y="816962"/>
            <a:ext cx="7943393" cy="30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5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59F43-C1E5-DFF1-054A-F8EB0B3D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E99DB-8073-B096-34E9-4AE3847DD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150" y="1064250"/>
            <a:ext cx="3750890" cy="923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 err="1"/>
              <a:t>Salutogenesi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695914-A2D4-59AB-D446-B1A034065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15" y="1904214"/>
            <a:ext cx="10510887" cy="481709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Aaron </a:t>
            </a:r>
            <a:r>
              <a:rPr lang="it-IT" sz="8000" b="1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Antonovsky</a:t>
            </a: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indaga i fattori in grado di generare salute,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piuttosto che quelli a causa delle patologie.</a:t>
            </a:r>
            <a:endParaRPr lang="it-IT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Sviluppa salute  uno stile di pensiero: “</a:t>
            </a: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senso di coerenza</a:t>
            </a: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”</a:t>
            </a:r>
          </a:p>
          <a:p>
            <a:pPr marL="857250" indent="-8572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fiducia in sé</a:t>
            </a:r>
          </a:p>
          <a:p>
            <a:pPr marL="857250" indent="-8572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prevedibilità del mondo</a:t>
            </a:r>
          </a:p>
          <a:p>
            <a:pPr marL="857250" indent="-8572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ottimismo </a:t>
            </a:r>
          </a:p>
          <a:p>
            <a:pPr marL="857250" indent="-8572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ha una </a:t>
            </a: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componente cognitiva (la possibilità di comprendere il mondo)</a:t>
            </a:r>
          </a:p>
          <a:p>
            <a:pPr marL="857250" indent="-8572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una motivazionale (la possibilità di trovare senso) </a:t>
            </a:r>
          </a:p>
          <a:p>
            <a:pPr marL="857250" indent="-857250" algn="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8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una comportamentale (la possibilità di agire).</a:t>
            </a:r>
            <a:endParaRPr lang="it-IT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4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FB17E0B8-742A-5B22-1DDA-6B1081526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7654565" y="2733772"/>
            <a:ext cx="4537435" cy="970961"/>
          </a:xfrm>
          <a:prstGeom prst="rect">
            <a:avLst/>
          </a:prstGeom>
        </p:spPr>
      </p:pic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D3E9488-9092-9724-0F92-BBD61878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77" y="-3086"/>
            <a:ext cx="1547224" cy="434040"/>
          </a:xfrm>
          <a:prstGeom prst="rect">
            <a:avLst/>
          </a:prstGeom>
        </p:spPr>
      </p:pic>
      <p:pic>
        <p:nvPicPr>
          <p:cNvPr id="11" name="Immagine 10" descr="Immagine che contiene Viso umano, ritratto, persona, vestiti&#10;&#10;Descrizione generata automaticamente">
            <a:extLst>
              <a:ext uri="{FF2B5EF4-FFF2-40B4-BE49-F238E27FC236}">
                <a16:creationId xmlns:a16="http://schemas.microsoft.com/office/drawing/2014/main" id="{EEB3E75D-AFC4-936B-1EC9-87FC165F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-4583"/>
            <a:ext cx="2130898" cy="25326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E8EE1F-F448-DA00-2F14-C4C4FC12575E}"/>
              </a:ext>
            </a:extLst>
          </p:cNvPr>
          <p:cNvSpPr txBox="1"/>
          <p:nvPr/>
        </p:nvSpPr>
        <p:spPr>
          <a:xfrm>
            <a:off x="7659382" y="3053448"/>
            <a:ext cx="441069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Tre dimensioni proprie della pratica di SPV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3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55DE6-21F6-039C-FE42-00BF196B9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2708A-C02D-F3B5-79BD-F48BF455B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908" y="184124"/>
            <a:ext cx="1766753" cy="923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Salute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CD80CE-4F03-5A1A-4DC1-C7C3E80A8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362" y="1107952"/>
            <a:ext cx="11232877" cy="436028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Dal 1948 - O.M.S. 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La salute è una condizione di </a:t>
            </a:r>
            <a:r>
              <a:rPr lang="it-IT" sz="22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armonico equilibrio</a:t>
            </a: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fisico e psichico, dell’individuo, dinamicamente integrato nel suo ambiente naturale e sociale”.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Carta di Ottawa del 1986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“</a:t>
            </a:r>
            <a:r>
              <a:rPr lang="it-IT" sz="22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processo che consente alle persone di aumentare il controllo sulla propria salute e di migliorarla”.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L’elemento del </a:t>
            </a:r>
            <a:r>
              <a:rPr lang="it-IT" sz="22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controllo</a:t>
            </a: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è insito nel lavoro del servizio sociale e aleggia come un fantasma nel processo di supervisione: entrambi in realtà debbono guardare al conferimento di </a:t>
            </a:r>
            <a:r>
              <a:rPr lang="it-IT" sz="22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potenza</a:t>
            </a:r>
            <a:r>
              <a:rPr lang="it-IT" sz="22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alle persone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it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88F6ED1-D137-687C-8C31-5A0FFCE81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45" y="-3086"/>
            <a:ext cx="1833170" cy="514255"/>
          </a:xfrm>
          <a:prstGeom prst="rect">
            <a:avLst/>
          </a:prstGeom>
        </p:spPr>
      </p:pic>
      <p:pic>
        <p:nvPicPr>
          <p:cNvPr id="6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F574AF32-5ED3-3BD9-1778-F3A1D549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/>
          <a:stretch/>
        </p:blipFill>
        <p:spPr>
          <a:xfrm rot="10800000">
            <a:off x="339363" y="5702914"/>
            <a:ext cx="8662396" cy="9709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13AA1E-512D-C679-9F27-2D77CE7BFD4E}"/>
              </a:ext>
            </a:extLst>
          </p:cNvPr>
          <p:cNvSpPr txBox="1"/>
          <p:nvPr/>
        </p:nvSpPr>
        <p:spPr>
          <a:xfrm>
            <a:off x="411480" y="5750048"/>
            <a:ext cx="833628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La </a:t>
            </a:r>
            <a:r>
              <a:rPr lang="it-IT" sz="1800" b="1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Spv</a:t>
            </a: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(attività non sanitaria) e la salute (processo non strettamente sanitario) sono una sorta di diritto-dovere, ma non sono un fine in se stesse, semmai un mezzo per la realizzazione di sé.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1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6390-ECBD-E365-29F2-54DFC95A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43209-3346-CF02-E474-4EF23E5B8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055" y="1419395"/>
            <a:ext cx="7969105" cy="717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 err="1"/>
              <a:t>Qualità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vita e </a:t>
            </a:r>
            <a:r>
              <a:rPr lang="en-US" sz="4400" dirty="0" err="1"/>
              <a:t>tenore</a:t>
            </a:r>
            <a:r>
              <a:rPr lang="en-US" sz="4400" dirty="0"/>
              <a:t> di vita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37399F-B4A1-5AD0-840E-31470B389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681" y="2781883"/>
            <a:ext cx="6551629" cy="29632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Arne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it-IT" sz="2000" b="1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Naess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denuncia una cultura che privilegia la possibilità di consumo, Qualità della vita è mettere al centro le esperienze personali e non gli oggetti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F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ar coincidere felicità e benessere con la disponibilità di cose consumabili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è il fondamento </a:t>
            </a:r>
            <a:r>
              <a:rPr lang="it-IT" sz="2000" b="1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antiecologico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del benessere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kern="0" dirty="0">
              <a:solidFill>
                <a:srgbClr val="050505"/>
              </a:solidFill>
              <a:latin typeface="inherit"/>
              <a:ea typeface="Calibri" panose="020F0502020204030204" pitchFamily="34" charset="0"/>
              <a:cs typeface="Segoe UI Historic" panose="020B0502040204020203" pitchFamily="34" charset="0"/>
            </a:endParaRP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5490589-0F84-1772-963E-4709E520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76" y="-3086"/>
            <a:ext cx="2313937" cy="649124"/>
          </a:xfrm>
          <a:prstGeom prst="rect">
            <a:avLst/>
          </a:prstGeom>
        </p:spPr>
      </p:pic>
      <p:pic>
        <p:nvPicPr>
          <p:cNvPr id="7" name="Immagine 6" descr="Immagine che contiene testo, Viso umano, persona, uomo&#10;&#10;Descrizione generata automaticamente">
            <a:extLst>
              <a:ext uri="{FF2B5EF4-FFF2-40B4-BE49-F238E27FC236}">
                <a16:creationId xmlns:a16="http://schemas.microsoft.com/office/drawing/2014/main" id="{D86D3356-23B8-A25B-AFC6-81FFA339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13" y="0"/>
            <a:ext cx="2334987" cy="3667027"/>
          </a:xfrm>
          <a:prstGeom prst="rect">
            <a:avLst/>
          </a:prstGeom>
        </p:spPr>
      </p:pic>
      <p:pic>
        <p:nvPicPr>
          <p:cNvPr id="8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624D9DDE-F108-0313-CC91-BFE61D7E5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/>
          <a:stretch/>
        </p:blipFill>
        <p:spPr>
          <a:xfrm>
            <a:off x="7660849" y="3826479"/>
            <a:ext cx="4537435" cy="19139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605225-1FB2-73B1-CD52-CE1D3DCE820A}"/>
              </a:ext>
            </a:extLst>
          </p:cNvPr>
          <p:cNvSpPr txBox="1"/>
          <p:nvPr/>
        </p:nvSpPr>
        <p:spPr>
          <a:xfrm>
            <a:off x="7885866" y="4183274"/>
            <a:ext cx="425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Se seguiamo il concetto di </a:t>
            </a:r>
            <a:r>
              <a:rPr lang="it-IT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buen</a:t>
            </a:r>
            <a:r>
              <a:rPr lang="it-IT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it-IT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vivir</a:t>
            </a:r>
            <a:r>
              <a:rPr lang="it-IT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abbiamo il compito di </a:t>
            </a: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indicare una qualità della vita sottratta alla logica del consumo come misura del ben-essere.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4052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A9093-6CA5-8D8A-10D8-86C71E8B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24976-01D5-D338-6F3F-DC7811C38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725" y="688783"/>
            <a:ext cx="2671727" cy="717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 err="1"/>
              <a:t>Benessere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13F162-967C-3669-7D0D-C98CB4002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497" y="1932495"/>
            <a:ext cx="5877407" cy="48170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Carl Rogers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descrive il benessere psicologico come lo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stato di congruenza percepita 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dall’individuo tra ciò che accade nell’organismo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a livello sensoriale, 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viscerale, emotivo e di pensiero e la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rappresentazione simbolica 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dell’esperienza e di se stessi.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kern="0" dirty="0">
              <a:solidFill>
                <a:srgbClr val="050505"/>
              </a:solidFill>
              <a:latin typeface="inherit"/>
              <a:ea typeface="Calibri" panose="020F0502020204030204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Siamo ancora al contatto con noi stessi e con ciò che ci circonda e sul rapporto tra ciò che ci accade e come ce lo rappresentiamo.</a:t>
            </a: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7794EE1-0773-A788-3FE4-566B468E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76" y="-3086"/>
            <a:ext cx="2313937" cy="649124"/>
          </a:xfrm>
          <a:prstGeom prst="rect">
            <a:avLst/>
          </a:prstGeom>
        </p:spPr>
      </p:pic>
      <p:pic>
        <p:nvPicPr>
          <p:cNvPr id="6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52686A51-5CAC-D7C6-1E36-099EA6B79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/>
          <a:stretch/>
        </p:blipFill>
        <p:spPr>
          <a:xfrm>
            <a:off x="7654565" y="2790333"/>
            <a:ext cx="4537435" cy="970961"/>
          </a:xfrm>
          <a:prstGeom prst="rect">
            <a:avLst/>
          </a:prstGeom>
        </p:spPr>
      </p:pic>
      <p:pic>
        <p:nvPicPr>
          <p:cNvPr id="1030" name="Picture 6" descr="Mengenal Beberapa Tokoh Psikologi Yang Sangat Berpengaruh Lengkap ...">
            <a:extLst>
              <a:ext uri="{FF2B5EF4-FFF2-40B4-BE49-F238E27FC236}">
                <a16:creationId xmlns:a16="http://schemas.microsoft.com/office/drawing/2014/main" id="{A1C2197A-CDD5-D90D-47B5-E4077255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87" y="-3086"/>
            <a:ext cx="3614813" cy="26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518A93-9458-05A0-C5A2-CF10A33D293D}"/>
              </a:ext>
            </a:extLst>
          </p:cNvPr>
          <p:cNvSpPr txBox="1"/>
          <p:nvPr/>
        </p:nvSpPr>
        <p:spPr>
          <a:xfrm>
            <a:off x="7813040" y="2939855"/>
            <a:ext cx="424688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50505"/>
                </a:solidFill>
                <a:latin typeface="inherit"/>
                <a:ea typeface="Calibri" panose="020F0502020204030204" pitchFamily="34" charset="0"/>
                <a:cs typeface="Segoe UI Historic" panose="020B0502040204020203" pitchFamily="34" charset="0"/>
              </a:rPr>
              <a:t>La SPV è un luogo in cui si confrontano e costruiscono rappresentazioni comuni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7F08-41B7-CFA4-75D3-FD439FD6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92EC9-5EA2-D898-8FD7-B3ED165D6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38" y="402167"/>
            <a:ext cx="2700007" cy="717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/>
              <a:t>Bien Vivre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E24981-FA99-5AF7-9C11-BD6B17D7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132" y="1119583"/>
            <a:ext cx="4067635" cy="356553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Per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Edgar Morin</a:t>
            </a:r>
            <a:r>
              <a:rPr lang="it-IT" sz="2000" b="1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Vivere è un’avventura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“Vivere, al contrario di sopravvivere, significa poter sviluppare le proprie qualità e le proprie attitudini.”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Ci alterniamo tra ciò che è necessario per stare al mondo e ciò che ci serve per fiorire nella pienezza, nell’amore e nella gioia</a:t>
            </a:r>
            <a:endParaRPr lang="en-US" sz="1800" dirty="0"/>
          </a:p>
        </p:txBody>
      </p:sp>
      <p:pic>
        <p:nvPicPr>
          <p:cNvPr id="4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E9A8C6CD-726F-3DF1-A06D-70B3A184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 rot="16200000">
            <a:off x="6693682" y="2339392"/>
            <a:ext cx="2415794" cy="6528522"/>
          </a:xfrm>
          <a:prstGeom prst="rect">
            <a:avLst/>
          </a:prstGeom>
        </p:spPr>
      </p:pic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B8DBF877-84C1-52BE-DC27-17E6FF8C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8" y="46450"/>
            <a:ext cx="2137356" cy="5995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CFF9BE-1A28-7B67-3277-FCF071543D3C}"/>
              </a:ext>
            </a:extLst>
          </p:cNvPr>
          <p:cNvSpPr txBox="1"/>
          <p:nvPr/>
        </p:nvSpPr>
        <p:spPr>
          <a:xfrm>
            <a:off x="7541443" y="1478291"/>
            <a:ext cx="4277425" cy="291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Buono e demone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erano le parole con cui nell’antica Grecia si definiva la felicità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Processo con cui si diviene qualcosa di compiuto</a:t>
            </a:r>
            <a:endParaRPr lang="it-IT" sz="2000" kern="0" dirty="0">
              <a:solidFill>
                <a:srgbClr val="050505"/>
              </a:solidFill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Benessere come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vicinanza a se stessi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vivere e agire in coerenza al proprio sé autentico e ai propri valori 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AC7E2C-A613-8911-917C-0F4E8F2DB7B3}"/>
              </a:ext>
            </a:extLst>
          </p:cNvPr>
          <p:cNvSpPr txBox="1"/>
          <p:nvPr/>
        </p:nvSpPr>
        <p:spPr>
          <a:xfrm>
            <a:off x="7412397" y="646038"/>
            <a:ext cx="2959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Eudaimonia</a:t>
            </a:r>
            <a:endParaRPr lang="it-IT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B94FF4-2B83-87B2-723C-016A31555848}"/>
              </a:ext>
            </a:extLst>
          </p:cNvPr>
          <p:cNvSpPr txBox="1"/>
          <p:nvPr/>
        </p:nvSpPr>
        <p:spPr>
          <a:xfrm>
            <a:off x="4746871" y="4541631"/>
            <a:ext cx="6099142" cy="22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Nel lavoro sociale è importante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costruire coerenza ed equilibrio tra necessità di rispondere al bisogno e necessità di cercare la propria vocazione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Ciò vale per utenti e operatori ed è un tema che entra nelle dinamiche della SPV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isultato immagine per Edgar Morin">
            <a:extLst>
              <a:ext uri="{FF2B5EF4-FFF2-40B4-BE49-F238E27FC236}">
                <a16:creationId xmlns:a16="http://schemas.microsoft.com/office/drawing/2014/main" id="{ED07ADEB-EC5F-99FC-859C-6E723154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" y="4676379"/>
            <a:ext cx="3600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F9C4-D418-5CF1-A302-D3C85FF87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AD84F-7219-B052-1AF7-0C2CA3E1B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562" y="760018"/>
            <a:ext cx="1898728" cy="717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 err="1"/>
              <a:t>Vitalità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A4ACF4-48BF-DAD9-F878-B64D76298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37" y="2340424"/>
            <a:ext cx="6806153" cy="4710616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Enzo Soresi</a:t>
            </a: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propone un concetto che riassume il senso </a:t>
            </a:r>
            <a:r>
              <a:rPr lang="it-IT" sz="20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di vita e di salute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Per Soresi tutto è corpo, ma il corpo è influenzato dallo spirito, dall’emozione, dagli aspetti culturali, dall’armonia tra queste dimensioni.</a:t>
            </a:r>
            <a:r>
              <a:rPr lang="it-IT" sz="2000" b="1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Le ragioni della medicina tradizionale: la salute è uno stato di armonia tra mente e corpo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L’armonia tra queste dimensioni richiama il </a:t>
            </a:r>
            <a:r>
              <a:rPr lang="it-IT" sz="2000" kern="0" dirty="0" err="1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buen</a:t>
            </a:r>
            <a:r>
              <a:rPr lang="it-IT" sz="2000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it-IT" sz="2000" kern="0" dirty="0" err="1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vivir</a:t>
            </a:r>
            <a:endParaRPr lang="it-IT" sz="2000" kern="0" dirty="0">
              <a:solidFill>
                <a:srgbClr val="050505"/>
              </a:solidFill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Condizione del benessere è, nel quadro di </a:t>
            </a:r>
            <a:r>
              <a:rPr lang="it-IT" sz="20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adeguatee</a:t>
            </a:r>
            <a:r>
              <a:rPr lang="it-IT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relazioni interpersonali, l’armonia tra mente e corpo… e natura</a:t>
            </a:r>
            <a:endParaRPr lang="it-IT" sz="20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08BBC63-4E70-7F67-3098-924370E81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76" y="-3086"/>
            <a:ext cx="2163109" cy="606813"/>
          </a:xfrm>
          <a:prstGeom prst="rect">
            <a:avLst/>
          </a:prstGeom>
        </p:spPr>
      </p:pic>
      <p:pic>
        <p:nvPicPr>
          <p:cNvPr id="3074" name="Picture 2" descr="Risultato immagine per enzo soresi">
            <a:extLst>
              <a:ext uri="{FF2B5EF4-FFF2-40B4-BE49-F238E27FC236}">
                <a16:creationId xmlns:a16="http://schemas.microsoft.com/office/drawing/2014/main" id="{EF0E785B-D0F1-7AFD-FFF8-A4B0FF0E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301"/>
            <a:ext cx="3590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6593C88A-CDEF-F2D6-FD3B-1511A392C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/>
          <a:stretch/>
        </p:blipFill>
        <p:spPr>
          <a:xfrm>
            <a:off x="7654565" y="2458039"/>
            <a:ext cx="4537435" cy="13926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F88F92-6ACD-ED52-8A30-640EA96B3C4C}"/>
              </a:ext>
            </a:extLst>
          </p:cNvPr>
          <p:cNvSpPr txBox="1"/>
          <p:nvPr/>
        </p:nvSpPr>
        <p:spPr>
          <a:xfrm>
            <a:off x="7851690" y="2618903"/>
            <a:ext cx="4537435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Non smettere di sperimentare e sperime</a:t>
            </a:r>
            <a:r>
              <a:rPr lang="it-IT" sz="1800" b="1" kern="0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ntarsi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richiama il fine della SPV</a:t>
            </a:r>
            <a:endParaRPr lang="it-IT" sz="1800" b="1" kern="0" dirty="0">
              <a:solidFill>
                <a:srgbClr val="050505"/>
              </a:solidFill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8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71D14-AAA8-8563-108B-4A3CDF6C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20C3F-54CD-9475-539C-CF269080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53" y="711054"/>
            <a:ext cx="5832807" cy="1757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 err="1"/>
              <a:t>Benessere</a:t>
            </a:r>
            <a:r>
              <a:rPr lang="en-US" sz="4400" dirty="0"/>
              <a:t> Terrestre e </a:t>
            </a:r>
            <a:r>
              <a:rPr lang="en-US" sz="4400" dirty="0" err="1"/>
              <a:t>Benessere</a:t>
            </a:r>
            <a:r>
              <a:rPr lang="en-US" sz="4400" dirty="0"/>
              <a:t> </a:t>
            </a:r>
            <a:r>
              <a:rPr lang="en-US" sz="4400" dirty="0" err="1"/>
              <a:t>personale</a:t>
            </a:r>
            <a:endParaRPr lang="en-U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6FB0A28-92DB-0416-0A35-D359E978E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8" y="-5528"/>
            <a:ext cx="2136746" cy="5994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C13FA0-BF0F-F32D-0DBF-74A0203C58A6}"/>
              </a:ext>
            </a:extLst>
          </p:cNvPr>
          <p:cNvSpPr txBox="1"/>
          <p:nvPr/>
        </p:nvSpPr>
        <p:spPr>
          <a:xfrm>
            <a:off x="5648959" y="3079875"/>
            <a:ext cx="5654971" cy="361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“… la depressione è una frizione endemica collettiva e noi la sentiamo, e pensiamo che sia solo nel nostro cervello e nella nostra vita, nel me. Invece, se c’è un’anima del mondo, ciò che accade nell’esterno accade anche a me. Io avverto che l’estinzione delle piante, degli animali, delle culture, dei costumi, dei mestieri, delle storie, tutti stanno scomparendo e l’anima prova tristezza. Perdita. Se non mi sento depresso allora sì che sono pazzo, sarei escluso da ciò che accade nel mondo, la distruzione ecologica”</a:t>
            </a:r>
          </a:p>
        </p:txBody>
      </p:sp>
      <p:pic>
        <p:nvPicPr>
          <p:cNvPr id="4098" name="Picture 2" descr="Risultato immagine per James hillman foto">
            <a:extLst>
              <a:ext uri="{FF2B5EF4-FFF2-40B4-BE49-F238E27FC236}">
                <a16:creationId xmlns:a16="http://schemas.microsoft.com/office/drawing/2014/main" id="{66B1E4C0-13C3-4BC6-2FC1-8D76D9E0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24" y="0"/>
            <a:ext cx="33645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mmagine che contiene Policromia&#10;&#10;Descrizione generata automaticamente">
            <a:extLst>
              <a:ext uri="{FF2B5EF4-FFF2-40B4-BE49-F238E27FC236}">
                <a16:creationId xmlns:a16="http://schemas.microsoft.com/office/drawing/2014/main" id="{8BB7B043-54AB-DCDF-64B2-1FB077095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/>
          <a:stretch/>
        </p:blipFill>
        <p:spPr>
          <a:xfrm>
            <a:off x="120953" y="4389119"/>
            <a:ext cx="4620810" cy="197286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934FE5-64B4-A1DE-14A9-754498FC2A20}"/>
              </a:ext>
            </a:extLst>
          </p:cNvPr>
          <p:cNvSpPr txBox="1"/>
          <p:nvPr/>
        </p:nvSpPr>
        <p:spPr>
          <a:xfrm>
            <a:off x="1171280" y="2551991"/>
            <a:ext cx="3228975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Parlare </a:t>
            </a:r>
            <a:r>
              <a:rPr lang="it-IT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di Armonia è dire di una corrispondenza tra Terra e uomo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ABC49B-FA7F-310A-D59E-F688BA43C4BF}"/>
              </a:ext>
            </a:extLst>
          </p:cNvPr>
          <p:cNvSpPr txBox="1"/>
          <p:nvPr/>
        </p:nvSpPr>
        <p:spPr>
          <a:xfrm>
            <a:off x="216641" y="4639197"/>
            <a:ext cx="4782244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La supervisione può dare un contributo in direzione di un senso di unità e di armonia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5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CE73A13-DAFB-87EE-EA25-0A3FC0B98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2242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12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EB2F-6428-42BC-71BE-2E555DBB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F5E3B-70FA-16A6-CE88-9E042AF04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97" y="760575"/>
            <a:ext cx="6307704" cy="16645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Giornata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mondiale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2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Servizio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Sociale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ECD287-8C5A-B04B-1B4B-849770435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97" y="4445609"/>
            <a:ext cx="6307704" cy="174252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 dirty="0"/>
              <a:t>GRAZIE PER L’ATTENZIONE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54BE7-69AB-CFD1-E366-3E2E618B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442762" y="404688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0341F79-8932-7540-A0A5-365962793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01" y="2425149"/>
            <a:ext cx="237709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5" name="Top left">
            <a:extLst>
              <a:ext uri="{FF2B5EF4-FFF2-40B4-BE49-F238E27FC236}">
                <a16:creationId xmlns:a16="http://schemas.microsoft.com/office/drawing/2014/main" id="{E4A71F22-0E43-4930-8185-0D8C1736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337B2BE-9368-41E7-B9D3-4F1F971F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EDF3EA-3138-4266-8511-D57CECF0A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A12DCF8-5403-4AA2-818F-2DF853DC1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D89B414-72F6-4409-A12B-4F23F1CE0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4BA161-43C1-4B9D-A341-694B88127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211E8CC-9B3E-4E58-821A-069B7C109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29FA542-0294-4239-B976-E5D20656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A9045A3-208C-4023-9F44-D62234135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5" name="Cross">
            <a:extLst>
              <a:ext uri="{FF2B5EF4-FFF2-40B4-BE49-F238E27FC236}">
                <a16:creationId xmlns:a16="http://schemas.microsoft.com/office/drawing/2014/main" id="{1EDF0462-C0C2-4E84-A7EA-8EE60CEF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D5894EA-1641-49CE-AE6E-B9522736A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C6415EB-8C9A-4F1B-A459-64B94A86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9" name="Bottom Right">
            <a:extLst>
              <a:ext uri="{FF2B5EF4-FFF2-40B4-BE49-F238E27FC236}">
                <a16:creationId xmlns:a16="http://schemas.microsoft.com/office/drawing/2014/main" id="{B798A610-8506-4BC1-8108-8E1A31CAB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C72D714-A610-482A-B26E-C679E9535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11" name="Graphic 157">
              <a:extLst>
                <a:ext uri="{FF2B5EF4-FFF2-40B4-BE49-F238E27FC236}">
                  <a16:creationId xmlns:a16="http://schemas.microsoft.com/office/drawing/2014/main" id="{D7EF30A6-8E6C-417A-B645-4EC7F0B3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7D377E0-C3CC-48DC-B73B-09CEEDE395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0E2DF20-A9FD-4B82-8673-1091B4C008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425BAEB-7B00-4394-8302-CF2DEA744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917EE8E-E8BC-42F3-BEE3-2F84E8F64D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16">
                <a:extLst>
                  <a:ext uri="{FF2B5EF4-FFF2-40B4-BE49-F238E27FC236}">
                    <a16:creationId xmlns:a16="http://schemas.microsoft.com/office/drawing/2014/main" id="{B8647303-59FF-4A2B-8D6D-FB229E6590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17">
                <a:extLst>
                  <a:ext uri="{FF2B5EF4-FFF2-40B4-BE49-F238E27FC236}">
                    <a16:creationId xmlns:a16="http://schemas.microsoft.com/office/drawing/2014/main" id="{7BD597AB-C6D9-437D-BBFE-8007D4ED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18">
                <a:extLst>
                  <a:ext uri="{FF2B5EF4-FFF2-40B4-BE49-F238E27FC236}">
                    <a16:creationId xmlns:a16="http://schemas.microsoft.com/office/drawing/2014/main" id="{4FA09AC9-DA2A-4216-BBFD-96E701FB85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8AD4A98-C6D7-49C8-A31E-29C6DB7C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62739B1-9616-2515-F416-B61B387B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3" y="5940867"/>
            <a:ext cx="2943413" cy="825710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4AB70A9-F202-20B4-5B9A-885130AEC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76775"/>
              </p:ext>
            </p:extLst>
          </p:nvPr>
        </p:nvGraphicFramePr>
        <p:xfrm>
          <a:off x="1835382" y="2710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36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D786-605D-8DAA-3888-D9EBEE3E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4F36C-93FF-884C-99AB-A1BC8ACB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546" y="889751"/>
            <a:ext cx="2647954" cy="9767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Buen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vivir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0B32DB-7F66-0327-8562-A02907F02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42" y="2559176"/>
            <a:ext cx="6014301" cy="3157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800" b="1" i="1" kern="1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vivere una vita piena e dignitosa, un’esistenza armonica che include la dimensione cognitiva, sociale, ambientale, economica, politica e culturale al pari interrelate e interdipendenti</a:t>
            </a:r>
            <a:r>
              <a:rPr lang="it-IT" sz="2800" b="1" kern="1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endParaRPr lang="it-IT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4F3D5F3-E5E0-62E9-4910-677625770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765798" y="253858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50648AD-6F51-12DB-5FC6-DD5287EA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7" y="2045616"/>
            <a:ext cx="2690209" cy="7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7" name="Freeform: Shape 6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8" name="Freeform: Shape 6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9" name="Freeform: Shape 7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1" name="Freeform: Shape 7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7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7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7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7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7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9" name="Freeform: Shape 8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8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8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8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8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6" name="Rectangle 9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9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8" name="Rectangle 9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estiti, persona, aria aperta, Viso umano&#10;&#10;Descrizione generata automaticamente">
            <a:extLst>
              <a:ext uri="{FF2B5EF4-FFF2-40B4-BE49-F238E27FC236}">
                <a16:creationId xmlns:a16="http://schemas.microsoft.com/office/drawing/2014/main" id="{0A7A9519-2161-4D7E-65CB-F8947939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r="-1" b="5298"/>
          <a:stretch/>
        </p:blipFill>
        <p:spPr>
          <a:xfrm>
            <a:off x="-3048" y="-15555"/>
            <a:ext cx="12188932" cy="6856614"/>
          </a:xfrm>
          <a:prstGeom prst="rect">
            <a:avLst/>
          </a:prstGeom>
        </p:spPr>
      </p:pic>
      <p:grpSp>
        <p:nvGrpSpPr>
          <p:cNvPr id="97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6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46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7" name="Freeform: Shape 108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09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10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11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12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13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Freeform: Shape 107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D33CCB-1200-DFB6-2C2C-2B5A365FF9D9}"/>
              </a:ext>
            </a:extLst>
          </p:cNvPr>
          <p:cNvSpPr txBox="1"/>
          <p:nvPr/>
        </p:nvSpPr>
        <p:spPr>
          <a:xfrm>
            <a:off x="532506" y="22250"/>
            <a:ext cx="12063196" cy="5017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3200" b="1" dirty="0">
                <a:solidFill>
                  <a:srgbClr val="FFFFFF"/>
                </a:solidFill>
              </a:rPr>
              <a:t>Un</a:t>
            </a:r>
            <a:r>
              <a:rPr lang="en-US" sz="3200" b="1" dirty="0">
                <a:solidFill>
                  <a:srgbClr val="FFFFFF"/>
                </a:solidFill>
                <a:effectLst/>
              </a:rPr>
              <a:t>a presa di </a:t>
            </a:r>
            <a:r>
              <a:rPr lang="en-US" sz="3200" b="1" dirty="0" err="1">
                <a:solidFill>
                  <a:srgbClr val="FFFFFF"/>
                </a:solidFill>
                <a:effectLst/>
              </a:rPr>
              <a:t>posizione</a:t>
            </a:r>
            <a:r>
              <a:rPr lang="en-US" sz="3200" dirty="0">
                <a:solidFill>
                  <a:srgbClr val="FFFFFF"/>
                </a:solidFill>
                <a:effectLst/>
              </a:rPr>
              <a:t>:</a:t>
            </a:r>
          </a:p>
          <a:p>
            <a:pPr marL="114300" lvl="0"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b="1" dirty="0" err="1">
                <a:solidFill>
                  <a:srgbClr val="FFFFFF"/>
                </a:solidFill>
                <a:effectLst/>
              </a:rPr>
              <a:t>Culturale</a:t>
            </a:r>
            <a:endParaRPr lang="en-US" sz="2400" b="1" dirty="0">
              <a:solidFill>
                <a:srgbClr val="FFFFFF"/>
              </a:solidFill>
              <a:effectLst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differenza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culturale</a:t>
            </a:r>
            <a:r>
              <a:rPr lang="en-US" sz="2400" dirty="0">
                <a:solidFill>
                  <a:srgbClr val="FFFFFF"/>
                </a:solidFill>
                <a:effectLst/>
              </a:rPr>
              <a:t> e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identità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nazionale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trascende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confini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statali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 marL="114300" lvl="0"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b="1" dirty="0">
                <a:solidFill>
                  <a:srgbClr val="FFFFFF"/>
                </a:solidFill>
                <a:effectLst/>
              </a:rPr>
              <a:t>	</a:t>
            </a:r>
            <a:r>
              <a:rPr lang="en-US" sz="2400" b="1" dirty="0" err="1">
                <a:solidFill>
                  <a:srgbClr val="FFFFFF"/>
                </a:solidFill>
                <a:effectLst/>
              </a:rPr>
              <a:t>Politica</a:t>
            </a:r>
            <a:endParaRPr lang="en-US" sz="2400" b="1" dirty="0">
              <a:solidFill>
                <a:srgbClr val="FFFFFF"/>
              </a:solidFill>
              <a:effectLst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effectLst/>
              </a:rPr>
              <a:t>	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alternativa</a:t>
            </a:r>
            <a:r>
              <a:rPr lang="en-US" sz="2400" dirty="0">
                <a:solidFill>
                  <a:srgbClr val="FFFFFF"/>
                </a:solidFill>
                <a:effectLst/>
              </a:rPr>
              <a:t> al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neoliberismo</a:t>
            </a:r>
            <a:r>
              <a:rPr lang="en-US" sz="2400" dirty="0">
                <a:solidFill>
                  <a:srgbClr val="FFFFFF"/>
                </a:solidFill>
                <a:effectLst/>
              </a:rPr>
              <a:t> e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opposizione</a:t>
            </a:r>
            <a:r>
              <a:rPr lang="en-US" sz="2400" dirty="0">
                <a:solidFill>
                  <a:srgbClr val="FFFFFF"/>
                </a:solidFill>
                <a:effectLst/>
              </a:rPr>
              <a:t> all’“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estrazionismo</a:t>
            </a:r>
            <a:r>
              <a:rPr lang="en-US" sz="2400" dirty="0">
                <a:solidFill>
                  <a:srgbClr val="FFFFFF"/>
                </a:solidFill>
                <a:effectLst/>
              </a:rPr>
              <a:t>”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b="1" dirty="0">
                <a:solidFill>
                  <a:srgbClr val="FFFFFF"/>
                </a:solidFill>
                <a:effectLst/>
              </a:rPr>
              <a:t>		</a:t>
            </a:r>
            <a:r>
              <a:rPr lang="en-US" sz="2400" b="1" dirty="0" err="1">
                <a:solidFill>
                  <a:srgbClr val="FFFFFF"/>
                </a:solidFill>
                <a:effectLst/>
              </a:rPr>
              <a:t>Sociale</a:t>
            </a:r>
            <a:r>
              <a:rPr lang="en-US" sz="2400" b="1" dirty="0">
                <a:solidFill>
                  <a:srgbClr val="FFFFFF"/>
                </a:solidFill>
                <a:effectLst/>
              </a:rPr>
              <a:t> ed </a:t>
            </a:r>
            <a:r>
              <a:rPr lang="en-US" sz="2400" b="1" dirty="0" err="1">
                <a:solidFill>
                  <a:srgbClr val="FFFFFF"/>
                </a:solidFill>
                <a:effectLst/>
              </a:rPr>
              <a:t>ecologica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effectLst/>
              </a:rPr>
              <a:t>		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guarda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alla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madre</a:t>
            </a:r>
            <a:r>
              <a:rPr lang="en-US" sz="2400" dirty="0">
                <a:solidFill>
                  <a:srgbClr val="FFFFFF"/>
                </a:solidFill>
                <a:effectLst/>
              </a:rPr>
              <a:t> terra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  <a:effectLst/>
              </a:rPr>
              <a:t>e ai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rapporti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umani</a:t>
            </a:r>
            <a:r>
              <a:rPr lang="en-US" sz="2400" dirty="0">
                <a:solidFill>
                  <a:srgbClr val="FFFFFF"/>
                </a:solidFill>
                <a:effectLst/>
              </a:rPr>
              <a:t> come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elementi</a:t>
            </a:r>
            <a:r>
              <a:rPr lang="en-US" sz="2400" dirty="0">
                <a:solidFill>
                  <a:srgbClr val="FFFFFF"/>
                </a:solidFill>
                <a:effectLst/>
              </a:rPr>
              <a:t> da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rispettare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 marL="114300" lvl="0"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b="1" dirty="0">
                <a:solidFill>
                  <a:srgbClr val="FFFFFF"/>
                </a:solidFill>
                <a:effectLst/>
              </a:rPr>
              <a:t>			</a:t>
            </a:r>
            <a:r>
              <a:rPr lang="en-US" sz="2400" b="1" dirty="0" err="1">
                <a:solidFill>
                  <a:srgbClr val="FFFFFF"/>
                </a:solidFill>
                <a:effectLst/>
              </a:rPr>
              <a:t>Giuridica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effectLst/>
              </a:rPr>
              <a:t>				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costituzionalità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dei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diritti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soggettivi</a:t>
            </a:r>
            <a:r>
              <a:rPr lang="en-US" sz="2400" dirty="0">
                <a:solidFill>
                  <a:srgbClr val="FFFFFF"/>
                </a:solidFill>
                <a:effectLst/>
              </a:rPr>
              <a:t> di Pacha </a:t>
            </a:r>
            <a:r>
              <a:rPr lang="en-US" sz="2400" dirty="0">
                <a:solidFill>
                  <a:srgbClr val="FFFFFF"/>
                </a:solidFill>
              </a:rPr>
              <a:t>M</a:t>
            </a:r>
            <a:r>
              <a:rPr lang="en-US" sz="2400" dirty="0">
                <a:solidFill>
                  <a:srgbClr val="FFFFFF"/>
                </a:solidFill>
                <a:effectLst/>
              </a:rPr>
              <a:t>ama</a:t>
            </a:r>
          </a:p>
        </p:txBody>
      </p:sp>
    </p:spTree>
    <p:extLst>
      <p:ext uri="{BB962C8B-B14F-4D97-AF65-F5344CB8AC3E}">
        <p14:creationId xmlns:p14="http://schemas.microsoft.com/office/powerpoint/2010/main" val="50066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543C6-C520-C978-175C-26562C9B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4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Sottotitolo 5">
            <a:extLst>
              <a:ext uri="{FF2B5EF4-FFF2-40B4-BE49-F238E27FC236}">
                <a16:creationId xmlns:a16="http://schemas.microsoft.com/office/drawing/2014/main" id="{CF93287E-A735-4333-A34E-5C75FA95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779" y="672286"/>
            <a:ext cx="5168501" cy="616877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Portare</a:t>
            </a:r>
            <a:r>
              <a:rPr lang="en-US" sz="2800" dirty="0">
                <a:effectLst/>
              </a:rPr>
              <a:t> la </a:t>
            </a:r>
            <a:r>
              <a:rPr lang="en-US" sz="2800" dirty="0" err="1">
                <a:effectLst/>
              </a:rPr>
              <a:t>relazione</a:t>
            </a:r>
            <a:r>
              <a:rPr lang="en-US" sz="2800" dirty="0">
                <a:effectLst/>
              </a:rPr>
              <a:t> di counseling </a:t>
            </a:r>
            <a:r>
              <a:rPr lang="en-US" sz="2800" dirty="0" err="1">
                <a:effectLst/>
              </a:rPr>
              <a:t>fuori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dallo</a:t>
            </a:r>
            <a:r>
              <a:rPr lang="en-US" sz="2800" dirty="0">
                <a:effectLst/>
              </a:rPr>
              <a:t> studio per </a:t>
            </a:r>
            <a:r>
              <a:rPr lang="en-US" sz="2800" dirty="0" err="1">
                <a:effectLst/>
              </a:rPr>
              <a:t>immergerla</a:t>
            </a:r>
            <a:r>
              <a:rPr lang="en-US" sz="2800" dirty="0">
                <a:effectLst/>
              </a:rPr>
              <a:t> in </a:t>
            </a:r>
            <a:r>
              <a:rPr lang="en-US" sz="2800" dirty="0" err="1">
                <a:effectLst/>
              </a:rPr>
              <a:t>spazi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naturali</a:t>
            </a:r>
            <a:endParaRPr lang="en-US" sz="2800" dirty="0">
              <a:effectLst/>
            </a:endParaRPr>
          </a:p>
          <a:p>
            <a:pPr indent="-228600" algn="l">
              <a:lnSpc>
                <a:spcPct val="100000"/>
              </a:lnSpc>
              <a:spcAft>
                <a:spcPts val="800"/>
              </a:spcAft>
              <a:buFont typeface="Avenir Next LT Pro" panose="020B0504020202020204" pitchFamily="34" charset="0"/>
              <a:buChar char="+"/>
            </a:pPr>
            <a:endParaRPr lang="en-US" sz="2800" dirty="0"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Occorre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esercitare</a:t>
            </a:r>
            <a:r>
              <a:rPr lang="en-US" sz="2800" dirty="0">
                <a:effectLst/>
              </a:rPr>
              <a:t> un </a:t>
            </a:r>
            <a:r>
              <a:rPr lang="en-US" sz="2800" dirty="0" err="1">
                <a:effectLst/>
              </a:rPr>
              <a:t>accompagnamento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delicato</a:t>
            </a:r>
            <a:r>
              <a:rPr lang="en-US" sz="2800" dirty="0">
                <a:effectLst/>
              </a:rPr>
              <a:t>, non </a:t>
            </a:r>
            <a:r>
              <a:rPr lang="en-US" sz="2800" dirty="0" err="1">
                <a:effectLst/>
              </a:rPr>
              <a:t>invasivo</a:t>
            </a:r>
            <a:endParaRPr lang="en-US" sz="2800" dirty="0">
              <a:effectLst/>
            </a:endParaRPr>
          </a:p>
          <a:p>
            <a:pPr indent="-228600" algn="l">
              <a:lnSpc>
                <a:spcPct val="100000"/>
              </a:lnSpc>
              <a:spcAft>
                <a:spcPts val="800"/>
              </a:spcAft>
              <a:buFont typeface="Avenir Next LT Pro" panose="020B0504020202020204" pitchFamily="34" charset="0"/>
              <a:buChar char="+"/>
            </a:pPr>
            <a:endParaRPr lang="en-US" sz="2800" dirty="0"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Essere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presenza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talvolta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muta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che</a:t>
            </a:r>
            <a:r>
              <a:rPr lang="en-U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facilita</a:t>
            </a:r>
            <a:r>
              <a:rPr lang="en-US" sz="2800" b="1" dirty="0">
                <a:effectLst/>
              </a:rPr>
              <a:t> il </a:t>
            </a:r>
            <a:r>
              <a:rPr lang="en-US" sz="2800" b="1" dirty="0" err="1">
                <a:effectLst/>
              </a:rPr>
              <a:t>rapporto</a:t>
            </a:r>
            <a:r>
              <a:rPr lang="en-US" sz="2800" b="1" dirty="0">
                <a:effectLst/>
              </a:rPr>
              <a:t> con la natura</a:t>
            </a:r>
            <a:endParaRPr lang="en-US" sz="2800" dirty="0">
              <a:effectLst/>
            </a:endParaRP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grpSp>
        <p:nvGrpSpPr>
          <p:cNvPr id="154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5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89E53438-09C6-BF28-B1B5-4F141882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7996809" y="115827"/>
            <a:ext cx="4155846" cy="4155846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9" name="Immagine 8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7AEC5782-26C8-EDB2-46E6-555D9EF01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r="2" b="2"/>
          <a:stretch/>
        </p:blipFill>
        <p:spPr>
          <a:xfrm>
            <a:off x="5938361" y="2105720"/>
            <a:ext cx="3404907" cy="43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3" name="Freeform: Shape 2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8" name="Freeform: Shape 2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75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6" name="Rectangle 39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Bottom RIght">
            <a:extLst>
              <a:ext uri="{FF2B5EF4-FFF2-40B4-BE49-F238E27FC236}">
                <a16:creationId xmlns:a16="http://schemas.microsoft.com/office/drawing/2014/main" id="{F4436A75-A020-494B-B70E-85CBD21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9AC34A-4733-4246-B384-5BBE066AB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8" name="Graphic 157">
              <a:extLst>
                <a:ext uri="{FF2B5EF4-FFF2-40B4-BE49-F238E27FC236}">
                  <a16:creationId xmlns:a16="http://schemas.microsoft.com/office/drawing/2014/main" id="{C84724B9-1248-4CA6-931C-9B9E63004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9" name="Freeform: Shape 45">
                <a:extLst>
                  <a:ext uri="{FF2B5EF4-FFF2-40B4-BE49-F238E27FC236}">
                    <a16:creationId xmlns:a16="http://schemas.microsoft.com/office/drawing/2014/main" id="{4C9DE4C6-CB01-4D68-93A6-8607C5D23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46">
                <a:extLst>
                  <a:ext uri="{FF2B5EF4-FFF2-40B4-BE49-F238E27FC236}">
                    <a16:creationId xmlns:a16="http://schemas.microsoft.com/office/drawing/2014/main" id="{C59DA521-D2B0-460E-983D-FAE00EFB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47">
                <a:extLst>
                  <a:ext uri="{FF2B5EF4-FFF2-40B4-BE49-F238E27FC236}">
                    <a16:creationId xmlns:a16="http://schemas.microsoft.com/office/drawing/2014/main" id="{09CECFA9-7A18-4264-BC92-C7C99477A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48">
                <a:extLst>
                  <a:ext uri="{FF2B5EF4-FFF2-40B4-BE49-F238E27FC236}">
                    <a16:creationId xmlns:a16="http://schemas.microsoft.com/office/drawing/2014/main" id="{701834A6-ABDA-4C9E-A44A-7D52EEDBE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49">
                <a:extLst>
                  <a:ext uri="{FF2B5EF4-FFF2-40B4-BE49-F238E27FC236}">
                    <a16:creationId xmlns:a16="http://schemas.microsoft.com/office/drawing/2014/main" id="{3B3C39CA-57CB-43E8-89BC-497ECBAFB6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50">
                <a:extLst>
                  <a:ext uri="{FF2B5EF4-FFF2-40B4-BE49-F238E27FC236}">
                    <a16:creationId xmlns:a16="http://schemas.microsoft.com/office/drawing/2014/main" id="{1B05384B-92F3-4CC1-8748-7BFCD27B7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7E4B4AC-919A-46C3-A98F-B36F103A2D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44">
              <a:extLst>
                <a:ext uri="{FF2B5EF4-FFF2-40B4-BE49-F238E27FC236}">
                  <a16:creationId xmlns:a16="http://schemas.microsoft.com/office/drawing/2014/main" id="{EB61039B-1FD3-401E-83AC-C05C971D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Immagine 4" descr="Immagine che contiene aria aperta, acqua, persona, persone&#10;&#10;Descrizione generata automaticamente">
            <a:extLst>
              <a:ext uri="{FF2B5EF4-FFF2-40B4-BE49-F238E27FC236}">
                <a16:creationId xmlns:a16="http://schemas.microsoft.com/office/drawing/2014/main" id="{B7E93C46-6A48-FB7D-D751-50225C97B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4" r="-2" b="28454"/>
          <a:stretch/>
        </p:blipFill>
        <p:spPr>
          <a:xfrm>
            <a:off x="619840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54" name="Top Left">
            <a:extLst>
              <a:ext uri="{FF2B5EF4-FFF2-40B4-BE49-F238E27FC236}">
                <a16:creationId xmlns:a16="http://schemas.microsoft.com/office/drawing/2014/main" id="{DB8ED0A1-FF45-4EE6-ADE8-2F2ED0D3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A8A514-3FF4-4ADA-AF55-B44C969B5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DA4578-CC87-43DF-B783-3B5D770C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B4F1C15-5B2E-483A-AA12-C47B50007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EF72001-4788-44E6-8592-7099340CA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8C8919-696C-4290-B3EE-DDC5EDA43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37F8271-7580-41CA-B352-6393A3EA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E1B97F8-5B65-43A1-9BC3-FEF0AD7C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98B21D-CA2E-0F0C-45D8-9D3CAB87BAD3}"/>
              </a:ext>
            </a:extLst>
          </p:cNvPr>
          <p:cNvSpPr txBox="1"/>
          <p:nvPr/>
        </p:nvSpPr>
        <p:spPr>
          <a:xfrm>
            <a:off x="432295" y="3706486"/>
            <a:ext cx="6107653" cy="316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  <a:buClr>
                <a:schemeClr val="accent5"/>
              </a:buClr>
            </a:pPr>
            <a:r>
              <a:rPr lang="en-US" sz="3800" dirty="0" err="1">
                <a:solidFill>
                  <a:srgbClr val="0070C0"/>
                </a:solidFill>
                <a:effectLst/>
              </a:rPr>
              <a:t>Gli</a:t>
            </a:r>
            <a:r>
              <a:rPr lang="en-US" sz="3800" dirty="0">
                <a:solidFill>
                  <a:srgbClr val="0070C0"/>
                </a:solidFill>
                <a:effectLst/>
              </a:rPr>
              <a:t> </a:t>
            </a:r>
            <a:r>
              <a:rPr lang="en-US" sz="3800" dirty="0" err="1">
                <a:solidFill>
                  <a:srgbClr val="0070C0"/>
                </a:solidFill>
                <a:effectLst/>
              </a:rPr>
              <a:t>elementi</a:t>
            </a:r>
            <a:r>
              <a:rPr lang="en-US" sz="3800" dirty="0">
                <a:solidFill>
                  <a:srgbClr val="0070C0"/>
                </a:solidFill>
                <a:effectLst/>
              </a:rPr>
              <a:t> del CMN </a:t>
            </a:r>
          </a:p>
          <a:p>
            <a:pPr marL="457200" indent="-457200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il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corpo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in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cammino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l’immersione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nella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natura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l’ascolto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e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socialità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,</a:t>
            </a:r>
          </a:p>
          <a:p>
            <a:pPr marL="457200" indent="-457200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il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nutrimento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delle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immagini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6A357B4F-8E0C-0208-BF5C-46A6F282469F}"/>
              </a:ext>
            </a:extLst>
          </p:cNvPr>
          <p:cNvSpPr txBox="1"/>
          <p:nvPr/>
        </p:nvSpPr>
        <p:spPr>
          <a:xfrm>
            <a:off x="7700587" y="3815304"/>
            <a:ext cx="42539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</a:rPr>
              <a:t>I </a:t>
            </a:r>
            <a:r>
              <a:rPr lang="en-US" sz="4000" dirty="0" err="1">
                <a:solidFill>
                  <a:srgbClr val="0070C0"/>
                </a:solidFill>
                <a:effectLst/>
              </a:rPr>
              <a:t>benefici</a:t>
            </a:r>
            <a:r>
              <a:rPr lang="en-US" sz="4000" dirty="0">
                <a:solidFill>
                  <a:srgbClr val="0070C0"/>
                </a:solidFill>
                <a:effectLst/>
              </a:rPr>
              <a:t> a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</a:rPr>
              <a:t>livello</a:t>
            </a:r>
            <a:r>
              <a:rPr lang="en-US" sz="4000" dirty="0">
                <a:solidFill>
                  <a:srgbClr val="0070C0"/>
                </a:solidFill>
                <a:effectLst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fisico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cognitivo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psicologico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sociale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</a:rPr>
              <a:t>energetico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32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1" name="Freeform: Shape 33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82" name="Freeform: Shape 33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83" name="Freeform: Shape 33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85" name="Freeform: Shape 33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3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3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4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4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4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4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93" name="Freeform: Shape 34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4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4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4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5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5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5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00" name="Rectangle 35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1" name="Rectangle 356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6E0046-A481-5903-26D4-A13F4191FB43}"/>
              </a:ext>
            </a:extLst>
          </p:cNvPr>
          <p:cNvSpPr txBox="1"/>
          <p:nvPr/>
        </p:nvSpPr>
        <p:spPr>
          <a:xfrm>
            <a:off x="116030" y="4043327"/>
            <a:ext cx="4795282" cy="203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Fare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esperienza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sé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del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contatto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la natura per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riconoscere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l’importanza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entrambe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dimensioni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renderci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cittadini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terrestri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2" name="Bottom RIght">
            <a:extLst>
              <a:ext uri="{FF2B5EF4-FFF2-40B4-BE49-F238E27FC236}">
                <a16:creationId xmlns:a16="http://schemas.microsoft.com/office/drawing/2014/main" id="{F4436A75-A020-494B-B70E-85CBD21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3" name="Freeform: Shape 359">
              <a:extLst>
                <a:ext uri="{FF2B5EF4-FFF2-40B4-BE49-F238E27FC236}">
                  <a16:creationId xmlns:a16="http://schemas.microsoft.com/office/drawing/2014/main" id="{4D9AC34A-4733-4246-B384-5BBE066AB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61" name="Graphic 157">
              <a:extLst>
                <a:ext uri="{FF2B5EF4-FFF2-40B4-BE49-F238E27FC236}">
                  <a16:creationId xmlns:a16="http://schemas.microsoft.com/office/drawing/2014/main" id="{C84724B9-1248-4CA6-931C-9B9E63004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04" name="Freeform: Shape 362">
                <a:extLst>
                  <a:ext uri="{FF2B5EF4-FFF2-40B4-BE49-F238E27FC236}">
                    <a16:creationId xmlns:a16="http://schemas.microsoft.com/office/drawing/2014/main" id="{4C9DE4C6-CB01-4D68-93A6-8607C5D23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363">
                <a:extLst>
                  <a:ext uri="{FF2B5EF4-FFF2-40B4-BE49-F238E27FC236}">
                    <a16:creationId xmlns:a16="http://schemas.microsoft.com/office/drawing/2014/main" id="{C59DA521-D2B0-460E-983D-FAE00EFB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364">
                <a:extLst>
                  <a:ext uri="{FF2B5EF4-FFF2-40B4-BE49-F238E27FC236}">
                    <a16:creationId xmlns:a16="http://schemas.microsoft.com/office/drawing/2014/main" id="{09CECFA9-7A18-4264-BC92-C7C99477A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365">
                <a:extLst>
                  <a:ext uri="{FF2B5EF4-FFF2-40B4-BE49-F238E27FC236}">
                    <a16:creationId xmlns:a16="http://schemas.microsoft.com/office/drawing/2014/main" id="{701834A6-ABDA-4C9E-A44A-7D52EEDBE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366">
                <a:extLst>
                  <a:ext uri="{FF2B5EF4-FFF2-40B4-BE49-F238E27FC236}">
                    <a16:creationId xmlns:a16="http://schemas.microsoft.com/office/drawing/2014/main" id="{3B3C39CA-57CB-43E8-89BC-497ECBAFB6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367">
                <a:extLst>
                  <a:ext uri="{FF2B5EF4-FFF2-40B4-BE49-F238E27FC236}">
                    <a16:creationId xmlns:a16="http://schemas.microsoft.com/office/drawing/2014/main" id="{1B05384B-92F3-4CC1-8748-7BFCD27B7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368">
                <a:extLst>
                  <a:ext uri="{FF2B5EF4-FFF2-40B4-BE49-F238E27FC236}">
                    <a16:creationId xmlns:a16="http://schemas.microsoft.com/office/drawing/2014/main" id="{C7E4B4AC-919A-46C3-A98F-B36F103A2D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1" name="Freeform: Shape 361">
              <a:extLst>
                <a:ext uri="{FF2B5EF4-FFF2-40B4-BE49-F238E27FC236}">
                  <a16:creationId xmlns:a16="http://schemas.microsoft.com/office/drawing/2014/main" id="{EB61039B-1FD3-401E-83AC-C05C971D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Immagine 6" descr="Immagine che contiene aria aperta, erba, calzature, vestiti&#10;&#10;Descrizione generata automaticamente">
            <a:extLst>
              <a:ext uri="{FF2B5EF4-FFF2-40B4-BE49-F238E27FC236}">
                <a16:creationId xmlns:a16="http://schemas.microsoft.com/office/drawing/2014/main" id="{1159CB95-45D1-DD34-8AAA-9BF23C47D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r="-2" b="32495"/>
          <a:stretch/>
        </p:blipFill>
        <p:spPr>
          <a:xfrm>
            <a:off x="1134142" y="202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412" name="Top Left">
            <a:extLst>
              <a:ext uri="{FF2B5EF4-FFF2-40B4-BE49-F238E27FC236}">
                <a16:creationId xmlns:a16="http://schemas.microsoft.com/office/drawing/2014/main" id="{DB8ED0A1-FF45-4EE6-ADE8-2F2ED0D3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413" name="Freeform: Shape 371">
              <a:extLst>
                <a:ext uri="{FF2B5EF4-FFF2-40B4-BE49-F238E27FC236}">
                  <a16:creationId xmlns:a16="http://schemas.microsoft.com/office/drawing/2014/main" id="{71A8A514-3FF4-4ADA-AF55-B44C969B5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372">
              <a:extLst>
                <a:ext uri="{FF2B5EF4-FFF2-40B4-BE49-F238E27FC236}">
                  <a16:creationId xmlns:a16="http://schemas.microsoft.com/office/drawing/2014/main" id="{AEDA4578-CC87-43DF-B783-3B5D770C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373">
              <a:extLst>
                <a:ext uri="{FF2B5EF4-FFF2-40B4-BE49-F238E27FC236}">
                  <a16:creationId xmlns:a16="http://schemas.microsoft.com/office/drawing/2014/main" id="{FB4F1C15-5B2E-483A-AA12-C47B50007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374">
              <a:extLst>
                <a:ext uri="{FF2B5EF4-FFF2-40B4-BE49-F238E27FC236}">
                  <a16:creationId xmlns:a16="http://schemas.microsoft.com/office/drawing/2014/main" id="{AEF72001-4788-44E6-8592-7099340CA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375">
              <a:extLst>
                <a:ext uri="{FF2B5EF4-FFF2-40B4-BE49-F238E27FC236}">
                  <a16:creationId xmlns:a16="http://schemas.microsoft.com/office/drawing/2014/main" id="{EA8C8919-696C-4290-B3EE-DDC5EDA43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376">
              <a:extLst>
                <a:ext uri="{FF2B5EF4-FFF2-40B4-BE49-F238E27FC236}">
                  <a16:creationId xmlns:a16="http://schemas.microsoft.com/office/drawing/2014/main" id="{437F8271-7580-41CA-B352-6393A3EA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377">
              <a:extLst>
                <a:ext uri="{FF2B5EF4-FFF2-40B4-BE49-F238E27FC236}">
                  <a16:creationId xmlns:a16="http://schemas.microsoft.com/office/drawing/2014/main" id="{1E1B97F8-5B65-43A1-9BC3-FEF0AD7C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C95F44-FAB9-EFF8-3C48-48B68F27D528}"/>
              </a:ext>
            </a:extLst>
          </p:cNvPr>
          <p:cNvSpPr txBox="1"/>
          <p:nvPr/>
        </p:nvSpPr>
        <p:spPr>
          <a:xfrm>
            <a:off x="5386301" y="3990062"/>
            <a:ext cx="6535057" cy="285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800"/>
              </a:spcAft>
              <a:buClr>
                <a:schemeClr val="accent5"/>
              </a:buClr>
            </a:pPr>
            <a:r>
              <a:rPr lang="en-US" sz="2000" i="1" dirty="0">
                <a:solidFill>
                  <a:schemeClr val="tx2"/>
                </a:solidFill>
                <a:effectLst/>
              </a:rPr>
              <a:t>"...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L'individuo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consapevole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che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non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corre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perché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vive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nel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presente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nell'ambiente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circostante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: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vede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il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cielo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gli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alberi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, e sente di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essere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in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movimento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Correre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significherebbe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trascurare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l'ambiente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ed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avere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coscienza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soltanto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di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qualcosa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che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non è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neppure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in vista... La persona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consapevole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è viva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perché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che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cosa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prova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dove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trova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e quale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momento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vive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. Sa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che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quando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sarà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morto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gli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alberi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ci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saranno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ancora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lui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no, 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perciò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vuole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guardarseli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e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goderseli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il </a:t>
            </a:r>
            <a:r>
              <a:rPr lang="en-US" sz="2000" i="1" dirty="0" err="1">
                <a:solidFill>
                  <a:schemeClr val="tx2"/>
                </a:solidFill>
                <a:effectLst/>
              </a:rPr>
              <a:t>più</a:t>
            </a:r>
            <a:r>
              <a:rPr lang="en-US" sz="2000" i="1" dirty="0">
                <a:solidFill>
                  <a:schemeClr val="tx2"/>
                </a:solidFill>
                <a:effectLst/>
              </a:rPr>
              <a:t> possible</a:t>
            </a:r>
            <a:r>
              <a:rPr lang="en-US" sz="2000" i="1" dirty="0">
                <a:solidFill>
                  <a:schemeClr val="tx2"/>
                </a:solidFill>
              </a:rPr>
              <a:t>”</a:t>
            </a:r>
            <a:endParaRPr lang="en-US" sz="2000" dirty="0">
              <a:solidFill>
                <a:schemeClr val="tx2"/>
              </a:solidFill>
              <a:effectLst/>
            </a:endParaRPr>
          </a:p>
          <a:p>
            <a:pPr indent="-228600">
              <a:spcAft>
                <a:spcPts val="8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 sz="14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90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A9186-5087-AD7D-4F06-A153B5A5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9" name="Top Left">
            <a:extLst>
              <a:ext uri="{FF2B5EF4-FFF2-40B4-BE49-F238E27FC236}">
                <a16:creationId xmlns:a16="http://schemas.microsoft.com/office/drawing/2014/main" id="{14EB9E3B-CE4C-46EA-B8D1-457317C0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B367B6-341F-47A1-9AE3-03CDEA57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CDB48FD-56C1-4CEE-9116-55FC83D9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E572BE7-B4C1-4594-8834-E91C625D4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5F74776-5590-4693-B9BE-CB2F7780B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ABCF0F9-7EE2-4024-894D-8778AAABC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B211483D-742A-4C7E-919E-36F0AE2C1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5A0B184-15A7-4BC0-AA97-3FE7981D6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6B2FF9B-D612-4819-B6C9-5F67AEB8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1AB99B-30C5-47AE-05E0-6C4CBE6D9CC6}"/>
              </a:ext>
            </a:extLst>
          </p:cNvPr>
          <p:cNvSpPr txBox="1"/>
          <p:nvPr/>
        </p:nvSpPr>
        <p:spPr>
          <a:xfrm>
            <a:off x="340687" y="-98572"/>
            <a:ext cx="4977905" cy="3232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Giappone</a:t>
            </a:r>
            <a:endParaRPr lang="en-US" sz="2000" b="1" dirty="0">
              <a:solidFill>
                <a:schemeClr val="tx2"/>
              </a:solidFill>
              <a:effectLst/>
              <a:uFill>
                <a:solidFill>
                  <a:srgbClr val="000000"/>
                </a:solidFill>
              </a:uFill>
            </a:endParaRPr>
          </a:p>
          <a:p>
            <a:pPr>
              <a:spcAft>
                <a:spcPts val="1000"/>
              </a:spcAft>
              <a:buClr>
                <a:schemeClr val="accent5"/>
              </a:buClr>
            </a:pP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immersione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nella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natura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boschiva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promossa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da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una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politica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socio sanitaria del Governo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 </a:t>
            </a:r>
          </a:p>
          <a:p>
            <a:pPr marL="342900" indent="-342900"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Corea del Sud</a:t>
            </a:r>
          </a:p>
          <a:p>
            <a:pPr>
              <a:spcAft>
                <a:spcPts val="1000"/>
              </a:spcAft>
              <a:buClr>
                <a:schemeClr val="accent5"/>
              </a:buClr>
            </a:pP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istituiti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diversi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parchi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terapeutici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utilizzati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per lo </a:t>
            </a:r>
            <a:r>
              <a:rPr lang="en-US" sz="2000" b="1" i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stress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post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traumatico</a:t>
            </a:r>
            <a:endParaRPr lang="en-US" sz="2000" b="1" dirty="0">
              <a:solidFill>
                <a:schemeClr val="tx2"/>
              </a:solidFill>
              <a:effectLst/>
              <a:uFill>
                <a:solidFill>
                  <a:srgbClr val="000000"/>
                </a:solidFill>
              </a:uFill>
            </a:endParaRPr>
          </a:p>
          <a:p>
            <a:pPr>
              <a:spcAft>
                <a:spcPts val="1000"/>
              </a:spcAft>
              <a:buClr>
                <a:schemeClr val="accent5"/>
              </a:buClr>
            </a:pP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Nuovi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parchi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</a:rPr>
              <a:t>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valenza</a:t>
            </a:r>
            <a:r>
              <a:rPr lang="en-US" sz="2000" b="1" dirty="0"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</a:rPr>
              <a:t> socio sanitaria </a:t>
            </a:r>
          </a:p>
        </p:txBody>
      </p:sp>
      <p:pic>
        <p:nvPicPr>
          <p:cNvPr id="3" name="Immagine 2" descr="Immagine che contiene aria aperta, cielo, persone, persona&#10;&#10;Descrizione generata automaticamente">
            <a:extLst>
              <a:ext uri="{FF2B5EF4-FFF2-40B4-BE49-F238E27FC236}">
                <a16:creationId xmlns:a16="http://schemas.microsoft.com/office/drawing/2014/main" id="{B151E2AE-58DF-B9B1-D8BD-1B18CE7A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6" r="-2" b="12571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grpSp>
        <p:nvGrpSpPr>
          <p:cNvPr id="259" name="Bottom Right">
            <a:extLst>
              <a:ext uri="{FF2B5EF4-FFF2-40B4-BE49-F238E27FC236}">
                <a16:creationId xmlns:a16="http://schemas.microsoft.com/office/drawing/2014/main" id="{EACEE585-77A5-4267-A020-F2BB70BF5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0" name="Graphic 157">
              <a:extLst>
                <a:ext uri="{FF2B5EF4-FFF2-40B4-BE49-F238E27FC236}">
                  <a16:creationId xmlns:a16="http://schemas.microsoft.com/office/drawing/2014/main" id="{5D04C1D3-00C8-480B-AE77-351CAC389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BB507E8-1FF0-4204-8B01-40EF0555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1773A54-A61B-4261-A787-8795E4128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9E3FC2E-7118-4851-9FD0-32AE5588D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7C69CF4-58E9-4BD7-87A8-6528A4AA23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71E02CB-FAAF-4B47-B5DE-F938C4EF4C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9B039117-4539-49FC-A780-A78AD50B8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BE2BFF77-558E-4891-B9F4-6D5326BB70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259CE72-AB8F-4DE0-A183-E00F8C701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A6F353-52F0-C1E6-252D-BBF5E2AE8A1C}"/>
              </a:ext>
            </a:extLst>
          </p:cNvPr>
          <p:cNvSpPr txBox="1"/>
          <p:nvPr/>
        </p:nvSpPr>
        <p:spPr>
          <a:xfrm>
            <a:off x="5963869" y="847108"/>
            <a:ext cx="6100762" cy="195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</a:rPr>
              <a:t>CNR e del CAI : “Terapia Forestale”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</a:rPr>
              <a:t>«Gli effetti sulla sola salute mentale dei visitatori delle aree naturali protette ammontano a circa l’8% del PIL mondiale, ossia intorno a 5 trilioni di euro». </a:t>
            </a:r>
          </a:p>
        </p:txBody>
      </p:sp>
    </p:spTree>
    <p:extLst>
      <p:ext uri="{BB962C8B-B14F-4D97-AF65-F5344CB8AC3E}">
        <p14:creationId xmlns:p14="http://schemas.microsoft.com/office/powerpoint/2010/main" val="93358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CB0CF-252E-1D53-BACB-ED594BE4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4A74B-979F-9C32-6A09-79F98491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546" y="889751"/>
            <a:ext cx="3785454" cy="976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it-IT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Vivere bene e SPV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02F48D-AA8D-1247-0E60-A8B54B506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42" y="2559176"/>
            <a:ext cx="6014301" cy="17205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salutogenesi</a:t>
            </a:r>
            <a:r>
              <a:rPr lang="it-IT" sz="2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– salute – qualità della vita e tenore di vita – benessere – ben vivere - </a:t>
            </a:r>
            <a:r>
              <a:rPr lang="it-IT" sz="2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eudaimonia</a:t>
            </a:r>
            <a:r>
              <a:rPr lang="it-IT" sz="2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– vitalità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32D1D9B-7D58-6D69-040F-F1FB9CCE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765798" y="253858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7BA30CD-AAE7-717E-F5C5-7C747C9D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7" y="2045617"/>
            <a:ext cx="2318663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7895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49792"/>
      </a:accent1>
      <a:accent2>
        <a:srgbClr val="BA9D7F"/>
      </a:accent2>
      <a:accent3>
        <a:srgbClr val="A8A57F"/>
      </a:accent3>
      <a:accent4>
        <a:srgbClr val="98AB75"/>
      </a:accent4>
      <a:accent5>
        <a:srgbClr val="8CAD83"/>
      </a:accent5>
      <a:accent6>
        <a:srgbClr val="78AF82"/>
      </a:accent6>
      <a:hlink>
        <a:srgbClr val="588C92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Aptos</vt:lpstr>
      <vt:lpstr>Arial</vt:lpstr>
      <vt:lpstr>Avenir Next LT Pro</vt:lpstr>
      <vt:lpstr>AvenirNext LT Pro Medium</vt:lpstr>
      <vt:lpstr>Calibri</vt:lpstr>
      <vt:lpstr>inherit</vt:lpstr>
      <vt:lpstr>Rockwell</vt:lpstr>
      <vt:lpstr>Segoe UI</vt:lpstr>
      <vt:lpstr>Wingdings</vt:lpstr>
      <vt:lpstr>ExploreVTI</vt:lpstr>
      <vt:lpstr>Presentazione standard di PowerPoint</vt:lpstr>
      <vt:lpstr>Presentazione standard di PowerPoint</vt:lpstr>
      <vt:lpstr>Buen vivir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Vivere bene e SPV</vt:lpstr>
      <vt:lpstr>Salutogenesi</vt:lpstr>
      <vt:lpstr>Salute</vt:lpstr>
      <vt:lpstr>Qualità della vita e tenore di vita</vt:lpstr>
      <vt:lpstr>Benessere</vt:lpstr>
      <vt:lpstr>Bien Vivre</vt:lpstr>
      <vt:lpstr>Vitalità</vt:lpstr>
      <vt:lpstr>Benessere Terrestre e Benessere personale</vt:lpstr>
      <vt:lpstr>Presentazione standard di PowerPoint</vt:lpstr>
      <vt:lpstr>Giornata mondiale del Servizio Sociale - 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mondiale del Servizio Sociale -  2024</dc:title>
  <dc:creator>Alberto Folli</dc:creator>
  <cp:lastModifiedBy>Alberto Folli</cp:lastModifiedBy>
  <cp:revision>5</cp:revision>
  <dcterms:created xsi:type="dcterms:W3CDTF">2024-02-24T16:04:40Z</dcterms:created>
  <dcterms:modified xsi:type="dcterms:W3CDTF">2024-03-18T20:52:15Z</dcterms:modified>
</cp:coreProperties>
</file>